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 id="2147483662" r:id="rId2"/>
    <p:sldMasterId id="2147483688" r:id="rId3"/>
  </p:sldMasterIdLst>
  <p:notesMasterIdLst>
    <p:notesMasterId r:id="rId57"/>
  </p:notesMasterIdLst>
  <p:handoutMasterIdLst>
    <p:handoutMasterId r:id="rId58"/>
  </p:handoutMasterIdLst>
  <p:sldIdLst>
    <p:sldId id="326" r:id="rId4"/>
    <p:sldId id="450" r:id="rId5"/>
    <p:sldId id="380" r:id="rId6"/>
    <p:sldId id="803" r:id="rId7"/>
    <p:sldId id="714" r:id="rId8"/>
    <p:sldId id="891" r:id="rId9"/>
    <p:sldId id="890" r:id="rId10"/>
    <p:sldId id="882" r:id="rId11"/>
    <p:sldId id="884" r:id="rId12"/>
    <p:sldId id="885" r:id="rId13"/>
    <p:sldId id="887" r:id="rId14"/>
    <p:sldId id="896" r:id="rId15"/>
    <p:sldId id="893" r:id="rId16"/>
    <p:sldId id="897" r:id="rId17"/>
    <p:sldId id="870" r:id="rId18"/>
    <p:sldId id="804" r:id="rId19"/>
    <p:sldId id="898" r:id="rId20"/>
    <p:sldId id="805" r:id="rId21"/>
    <p:sldId id="904" r:id="rId22"/>
    <p:sldId id="902" r:id="rId23"/>
    <p:sldId id="824" r:id="rId24"/>
    <p:sldId id="806" r:id="rId25"/>
    <p:sldId id="809" r:id="rId26"/>
    <p:sldId id="906" r:id="rId27"/>
    <p:sldId id="908" r:id="rId28"/>
    <p:sldId id="812" r:id="rId29"/>
    <p:sldId id="830" r:id="rId30"/>
    <p:sldId id="832" r:id="rId31"/>
    <p:sldId id="833" r:id="rId32"/>
    <p:sldId id="834" r:id="rId33"/>
    <p:sldId id="835" r:id="rId34"/>
    <p:sldId id="836" r:id="rId35"/>
    <p:sldId id="837" r:id="rId36"/>
    <p:sldId id="838" r:id="rId37"/>
    <p:sldId id="839" r:id="rId38"/>
    <p:sldId id="840" r:id="rId39"/>
    <p:sldId id="841" r:id="rId40"/>
    <p:sldId id="842" r:id="rId41"/>
    <p:sldId id="843" r:id="rId42"/>
    <p:sldId id="845" r:id="rId43"/>
    <p:sldId id="846" r:id="rId44"/>
    <p:sldId id="847" r:id="rId45"/>
    <p:sldId id="848" r:id="rId46"/>
    <p:sldId id="849" r:id="rId47"/>
    <p:sldId id="850" r:id="rId48"/>
    <p:sldId id="905" r:id="rId49"/>
    <p:sldId id="817" r:id="rId50"/>
    <p:sldId id="903" r:id="rId51"/>
    <p:sldId id="909" r:id="rId52"/>
    <p:sldId id="911" r:id="rId53"/>
    <p:sldId id="717" r:id="rId54"/>
    <p:sldId id="880" r:id="rId55"/>
    <p:sldId id="907"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885">
          <p15:clr>
            <a:srgbClr val="A4A3A4"/>
          </p15:clr>
        </p15:guide>
        <p15:guide id="2" orient="horz" pos="758">
          <p15:clr>
            <a:srgbClr val="A4A3A4"/>
          </p15:clr>
        </p15:guide>
        <p15:guide id="3" pos="28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E5C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3" autoAdjust="0"/>
    <p:restoredTop sz="99834" autoAdjust="0"/>
  </p:normalViewPr>
  <p:slideViewPr>
    <p:cSldViewPr snapToGrid="0" snapToObjects="1">
      <p:cViewPr varScale="1">
        <p:scale>
          <a:sx n="103" d="100"/>
          <a:sy n="103" d="100"/>
        </p:scale>
        <p:origin x="-1536" y="-112"/>
      </p:cViewPr>
      <p:guideLst>
        <p:guide orient="horz" pos="1885"/>
        <p:guide orient="horz" pos="758"/>
        <p:guide pos="2860"/>
      </p:guideLst>
    </p:cSldViewPr>
  </p:slid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775BF4A-9CB1-5747-B319-707DA98CEC20}" type="datetime1">
              <a:rPr lang="en-US" smtClean="0"/>
              <a:pPr/>
              <a:t>3/11/16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A22459-1A81-CA4B-89BB-FCE38A3AE18F}" type="slidenum">
              <a:rPr lang="en-US" smtClean="0"/>
              <a:pPr/>
              <a:t>‹#›</a:t>
            </a:fld>
            <a:endParaRPr lang="en-US"/>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BC7567-D5EA-874F-8815-73DC5E77631E}" type="datetime1">
              <a:rPr lang="en-US" smtClean="0"/>
              <a:pPr/>
              <a:t>3/11/16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8DCC0E-7DBF-7C4A-B104-25FE08E3BB8F}" type="slidenum">
              <a:rPr lang="en-US" smtClean="0"/>
              <a:pPr/>
              <a:t>‹#›</a:t>
            </a:fld>
            <a:endParaRPr lang="en-US"/>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a:t>
            </a:fld>
            <a:endParaRPr lang="en-US"/>
          </a:p>
        </p:txBody>
      </p:sp>
    </p:spTree>
    <p:extLst>
      <p:ext uri="{BB962C8B-B14F-4D97-AF65-F5344CB8AC3E}">
        <p14:creationId xmlns:p14="http://schemas.microsoft.com/office/powerpoint/2010/main" val="1764116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defTabSz="881063" eaLnBrk="0" hangingPunct="0">
              <a:defRPr>
                <a:solidFill>
                  <a:schemeClr val="tx1"/>
                </a:solidFill>
                <a:latin typeface="Arial" panose="020B0604020202020204" pitchFamily="34" charset="0"/>
                <a:cs typeface="Arial" panose="020B0604020202020204" pitchFamily="34" charset="0"/>
              </a:defRPr>
            </a:lvl1pPr>
            <a:lvl2pPr marL="715963" indent="-274638" defTabSz="881063" eaLnBrk="0" hangingPunct="0">
              <a:defRPr>
                <a:solidFill>
                  <a:schemeClr val="tx1"/>
                </a:solidFill>
                <a:latin typeface="Arial" panose="020B0604020202020204" pitchFamily="34" charset="0"/>
                <a:cs typeface="Arial" panose="020B0604020202020204" pitchFamily="34" charset="0"/>
              </a:defRPr>
            </a:lvl2pPr>
            <a:lvl3pPr marL="1101725" indent="-220663" defTabSz="881063" eaLnBrk="0" hangingPunct="0">
              <a:defRPr>
                <a:solidFill>
                  <a:schemeClr val="tx1"/>
                </a:solidFill>
                <a:latin typeface="Arial" panose="020B0604020202020204" pitchFamily="34" charset="0"/>
                <a:cs typeface="Arial" panose="020B0604020202020204" pitchFamily="34" charset="0"/>
              </a:defRPr>
            </a:lvl3pPr>
            <a:lvl4pPr marL="1543050" indent="-220663" defTabSz="881063" eaLnBrk="0" hangingPunct="0">
              <a:defRPr>
                <a:solidFill>
                  <a:schemeClr val="tx1"/>
                </a:solidFill>
                <a:latin typeface="Arial" panose="020B0604020202020204" pitchFamily="34" charset="0"/>
                <a:cs typeface="Arial" panose="020B0604020202020204" pitchFamily="34" charset="0"/>
              </a:defRPr>
            </a:lvl4pPr>
            <a:lvl5pPr marL="1982788" indent="-220663" defTabSz="881063" eaLnBrk="0" hangingPunct="0">
              <a:defRPr>
                <a:solidFill>
                  <a:schemeClr val="tx1"/>
                </a:solidFill>
                <a:latin typeface="Arial" panose="020B0604020202020204" pitchFamily="34" charset="0"/>
                <a:cs typeface="Arial" panose="020B0604020202020204" pitchFamily="34" charset="0"/>
              </a:defRPr>
            </a:lvl5pPr>
            <a:lvl6pPr marL="24399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8971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3543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115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5D238F2-688B-411B-A3DA-E0CFE31024F0}" type="slidenum">
              <a:rPr lang="en-AU" altLang="en-US">
                <a:latin typeface="Calibri" panose="020F0502020204030204" pitchFamily="34" charset="0"/>
              </a:rPr>
              <a:pPr eaLnBrk="1" hangingPunct="1"/>
              <a:t>33</a:t>
            </a:fld>
            <a:endParaRPr lang="en-AU" altLang="en-US">
              <a:latin typeface="Calibri" panose="020F0502020204030204" pitchFamily="34" charset="0"/>
            </a:endParaRPr>
          </a:p>
        </p:txBody>
      </p:sp>
      <p:sp>
        <p:nvSpPr>
          <p:cNvPr id="358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4" name="Rectangle 3"/>
          <p:cNvSpPr>
            <a:spLocks noGrp="1" noChangeArrowheads="1"/>
          </p:cNvSpPr>
          <p:nvPr>
            <p:ph type="body" idx="1"/>
          </p:nvPr>
        </p:nvSpPr>
        <p:spPr/>
        <p:txBody>
          <a:bodyPr/>
          <a:lstStyle/>
          <a:p>
            <a:pPr eaLnBrk="1" hangingPunct="1">
              <a:spcBef>
                <a:spcPct val="0"/>
              </a:spcBef>
            </a:pPr>
            <a:endParaRPr lang="en-US" altLang="en-US" smtClean="0"/>
          </a:p>
        </p:txBody>
      </p:sp>
    </p:spTree>
    <p:extLst>
      <p:ext uri="{BB962C8B-B14F-4D97-AF65-F5344CB8AC3E}">
        <p14:creationId xmlns:p14="http://schemas.microsoft.com/office/powerpoint/2010/main" val="3632755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defTabSz="881063" eaLnBrk="0" hangingPunct="0">
              <a:defRPr>
                <a:solidFill>
                  <a:schemeClr val="tx1"/>
                </a:solidFill>
                <a:latin typeface="Arial" panose="020B0604020202020204" pitchFamily="34" charset="0"/>
                <a:cs typeface="Arial" panose="020B0604020202020204" pitchFamily="34" charset="0"/>
              </a:defRPr>
            </a:lvl1pPr>
            <a:lvl2pPr marL="715963" indent="-274638" defTabSz="881063" eaLnBrk="0" hangingPunct="0">
              <a:defRPr>
                <a:solidFill>
                  <a:schemeClr val="tx1"/>
                </a:solidFill>
                <a:latin typeface="Arial" panose="020B0604020202020204" pitchFamily="34" charset="0"/>
                <a:cs typeface="Arial" panose="020B0604020202020204" pitchFamily="34" charset="0"/>
              </a:defRPr>
            </a:lvl2pPr>
            <a:lvl3pPr marL="1101725" indent="-220663" defTabSz="881063" eaLnBrk="0" hangingPunct="0">
              <a:defRPr>
                <a:solidFill>
                  <a:schemeClr val="tx1"/>
                </a:solidFill>
                <a:latin typeface="Arial" panose="020B0604020202020204" pitchFamily="34" charset="0"/>
                <a:cs typeface="Arial" panose="020B0604020202020204" pitchFamily="34" charset="0"/>
              </a:defRPr>
            </a:lvl3pPr>
            <a:lvl4pPr marL="1543050" indent="-220663" defTabSz="881063" eaLnBrk="0" hangingPunct="0">
              <a:defRPr>
                <a:solidFill>
                  <a:schemeClr val="tx1"/>
                </a:solidFill>
                <a:latin typeface="Arial" panose="020B0604020202020204" pitchFamily="34" charset="0"/>
                <a:cs typeface="Arial" panose="020B0604020202020204" pitchFamily="34" charset="0"/>
              </a:defRPr>
            </a:lvl4pPr>
            <a:lvl5pPr marL="1982788" indent="-220663" defTabSz="881063" eaLnBrk="0" hangingPunct="0">
              <a:defRPr>
                <a:solidFill>
                  <a:schemeClr val="tx1"/>
                </a:solidFill>
                <a:latin typeface="Arial" panose="020B0604020202020204" pitchFamily="34" charset="0"/>
                <a:cs typeface="Arial" panose="020B0604020202020204" pitchFamily="34" charset="0"/>
              </a:defRPr>
            </a:lvl5pPr>
            <a:lvl6pPr marL="24399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8971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3543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115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A86E2A5-076C-4ABB-B13B-3023E182B01F}" type="slidenum">
              <a:rPr lang="en-AU" altLang="en-US">
                <a:latin typeface="Calibri" panose="020F0502020204030204" pitchFamily="34" charset="0"/>
              </a:rPr>
              <a:pPr eaLnBrk="1" hangingPunct="1"/>
              <a:t>34</a:t>
            </a:fld>
            <a:endParaRPr lang="en-AU" altLang="en-US">
              <a:latin typeface="Calibri" panose="020F0502020204030204" pitchFamily="34" charset="0"/>
            </a:endParaRPr>
          </a:p>
        </p:txBody>
      </p:sp>
      <p:sp>
        <p:nvSpPr>
          <p:cNvPr id="368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8" name="Rectangle 3"/>
          <p:cNvSpPr>
            <a:spLocks noGrp="1" noChangeArrowheads="1"/>
          </p:cNvSpPr>
          <p:nvPr>
            <p:ph type="body" idx="1"/>
          </p:nvPr>
        </p:nvSpPr>
        <p:spPr/>
        <p:txBody>
          <a:bodyPr/>
          <a:lstStyle/>
          <a:p>
            <a:pPr eaLnBrk="1" hangingPunct="1">
              <a:spcBef>
                <a:spcPct val="0"/>
              </a:spcBef>
            </a:pPr>
            <a:endParaRPr lang="en-US" altLang="en-US" smtClean="0"/>
          </a:p>
        </p:txBody>
      </p:sp>
    </p:spTree>
    <p:extLst>
      <p:ext uri="{BB962C8B-B14F-4D97-AF65-F5344CB8AC3E}">
        <p14:creationId xmlns:p14="http://schemas.microsoft.com/office/powerpoint/2010/main" val="2910868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defTabSz="881063" eaLnBrk="0" hangingPunct="0">
              <a:defRPr>
                <a:solidFill>
                  <a:schemeClr val="tx1"/>
                </a:solidFill>
                <a:latin typeface="Arial" panose="020B0604020202020204" pitchFamily="34" charset="0"/>
                <a:cs typeface="Arial" panose="020B0604020202020204" pitchFamily="34" charset="0"/>
              </a:defRPr>
            </a:lvl1pPr>
            <a:lvl2pPr marL="715963" indent="-274638" defTabSz="881063" eaLnBrk="0" hangingPunct="0">
              <a:defRPr>
                <a:solidFill>
                  <a:schemeClr val="tx1"/>
                </a:solidFill>
                <a:latin typeface="Arial" panose="020B0604020202020204" pitchFamily="34" charset="0"/>
                <a:cs typeface="Arial" panose="020B0604020202020204" pitchFamily="34" charset="0"/>
              </a:defRPr>
            </a:lvl2pPr>
            <a:lvl3pPr marL="1101725" indent="-220663" defTabSz="881063" eaLnBrk="0" hangingPunct="0">
              <a:defRPr>
                <a:solidFill>
                  <a:schemeClr val="tx1"/>
                </a:solidFill>
                <a:latin typeface="Arial" panose="020B0604020202020204" pitchFamily="34" charset="0"/>
                <a:cs typeface="Arial" panose="020B0604020202020204" pitchFamily="34" charset="0"/>
              </a:defRPr>
            </a:lvl3pPr>
            <a:lvl4pPr marL="1543050" indent="-220663" defTabSz="881063" eaLnBrk="0" hangingPunct="0">
              <a:defRPr>
                <a:solidFill>
                  <a:schemeClr val="tx1"/>
                </a:solidFill>
                <a:latin typeface="Arial" panose="020B0604020202020204" pitchFamily="34" charset="0"/>
                <a:cs typeface="Arial" panose="020B0604020202020204" pitchFamily="34" charset="0"/>
              </a:defRPr>
            </a:lvl4pPr>
            <a:lvl5pPr marL="1982788" indent="-220663" defTabSz="881063" eaLnBrk="0" hangingPunct="0">
              <a:defRPr>
                <a:solidFill>
                  <a:schemeClr val="tx1"/>
                </a:solidFill>
                <a:latin typeface="Arial" panose="020B0604020202020204" pitchFamily="34" charset="0"/>
                <a:cs typeface="Arial" panose="020B0604020202020204" pitchFamily="34" charset="0"/>
              </a:defRPr>
            </a:lvl5pPr>
            <a:lvl6pPr marL="24399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8971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3543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115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17F2B96-6A3D-42B8-8711-A96F6D4E4807}" type="slidenum">
              <a:rPr lang="en-AU" altLang="en-US">
                <a:latin typeface="Calibri" panose="020F0502020204030204" pitchFamily="34" charset="0"/>
              </a:rPr>
              <a:pPr eaLnBrk="1" hangingPunct="1"/>
              <a:t>35</a:t>
            </a:fld>
            <a:endParaRPr lang="en-AU" altLang="en-US">
              <a:latin typeface="Calibri" panose="020F0502020204030204" pitchFamily="34" charset="0"/>
            </a:endParaRPr>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2" name="Rectangle 3"/>
          <p:cNvSpPr>
            <a:spLocks noGrp="1" noChangeArrowheads="1"/>
          </p:cNvSpPr>
          <p:nvPr>
            <p:ph type="body" idx="1"/>
          </p:nvPr>
        </p:nvSpPr>
        <p:spPr/>
        <p:txBody>
          <a:bodyPr/>
          <a:lstStyle/>
          <a:p>
            <a:pPr eaLnBrk="1" hangingPunct="1">
              <a:spcBef>
                <a:spcPct val="0"/>
              </a:spcBef>
            </a:pPr>
            <a:endParaRPr lang="en-US" altLang="en-US" smtClean="0"/>
          </a:p>
        </p:txBody>
      </p:sp>
    </p:spTree>
    <p:extLst>
      <p:ext uri="{BB962C8B-B14F-4D97-AF65-F5344CB8AC3E}">
        <p14:creationId xmlns:p14="http://schemas.microsoft.com/office/powerpoint/2010/main" val="2650518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defTabSz="881063" eaLnBrk="0" hangingPunct="0">
              <a:defRPr>
                <a:solidFill>
                  <a:schemeClr val="tx1"/>
                </a:solidFill>
                <a:latin typeface="Arial" panose="020B0604020202020204" pitchFamily="34" charset="0"/>
                <a:cs typeface="Arial" panose="020B0604020202020204" pitchFamily="34" charset="0"/>
              </a:defRPr>
            </a:lvl1pPr>
            <a:lvl2pPr marL="715963" indent="-274638" defTabSz="881063" eaLnBrk="0" hangingPunct="0">
              <a:defRPr>
                <a:solidFill>
                  <a:schemeClr val="tx1"/>
                </a:solidFill>
                <a:latin typeface="Arial" panose="020B0604020202020204" pitchFamily="34" charset="0"/>
                <a:cs typeface="Arial" panose="020B0604020202020204" pitchFamily="34" charset="0"/>
              </a:defRPr>
            </a:lvl2pPr>
            <a:lvl3pPr marL="1101725" indent="-220663" defTabSz="881063" eaLnBrk="0" hangingPunct="0">
              <a:defRPr>
                <a:solidFill>
                  <a:schemeClr val="tx1"/>
                </a:solidFill>
                <a:latin typeface="Arial" panose="020B0604020202020204" pitchFamily="34" charset="0"/>
                <a:cs typeface="Arial" panose="020B0604020202020204" pitchFamily="34" charset="0"/>
              </a:defRPr>
            </a:lvl3pPr>
            <a:lvl4pPr marL="1543050" indent="-220663" defTabSz="881063" eaLnBrk="0" hangingPunct="0">
              <a:defRPr>
                <a:solidFill>
                  <a:schemeClr val="tx1"/>
                </a:solidFill>
                <a:latin typeface="Arial" panose="020B0604020202020204" pitchFamily="34" charset="0"/>
                <a:cs typeface="Arial" panose="020B0604020202020204" pitchFamily="34" charset="0"/>
              </a:defRPr>
            </a:lvl4pPr>
            <a:lvl5pPr marL="1982788" indent="-220663" defTabSz="881063" eaLnBrk="0" hangingPunct="0">
              <a:defRPr>
                <a:solidFill>
                  <a:schemeClr val="tx1"/>
                </a:solidFill>
                <a:latin typeface="Arial" panose="020B0604020202020204" pitchFamily="34" charset="0"/>
                <a:cs typeface="Arial" panose="020B0604020202020204" pitchFamily="34" charset="0"/>
              </a:defRPr>
            </a:lvl5pPr>
            <a:lvl6pPr marL="24399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8971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3543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115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6668EDA-3E69-4D67-9EE7-E8A6DA73C942}" type="slidenum">
              <a:rPr lang="en-AU" altLang="en-US">
                <a:latin typeface="Calibri" panose="020F0502020204030204" pitchFamily="34" charset="0"/>
              </a:rPr>
              <a:pPr eaLnBrk="1" hangingPunct="1"/>
              <a:t>36</a:t>
            </a:fld>
            <a:endParaRPr lang="en-AU" altLang="en-US">
              <a:latin typeface="Calibri" panose="020F0502020204030204" pitchFamily="34" charset="0"/>
            </a:endParaRPr>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6" name="Rectangle 3"/>
          <p:cNvSpPr>
            <a:spLocks noGrp="1" noChangeArrowheads="1"/>
          </p:cNvSpPr>
          <p:nvPr>
            <p:ph type="body" idx="1"/>
          </p:nvPr>
        </p:nvSpPr>
        <p:spPr/>
        <p:txBody>
          <a:bodyPr/>
          <a:lstStyle/>
          <a:p>
            <a:pPr eaLnBrk="1" hangingPunct="1">
              <a:spcBef>
                <a:spcPct val="0"/>
              </a:spcBef>
            </a:pPr>
            <a:endParaRPr lang="en-US" altLang="en-US" smtClean="0"/>
          </a:p>
        </p:txBody>
      </p:sp>
    </p:spTree>
    <p:extLst>
      <p:ext uri="{BB962C8B-B14F-4D97-AF65-F5344CB8AC3E}">
        <p14:creationId xmlns:p14="http://schemas.microsoft.com/office/powerpoint/2010/main" val="310954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defTabSz="881063" eaLnBrk="0" hangingPunct="0">
              <a:defRPr>
                <a:solidFill>
                  <a:schemeClr val="tx1"/>
                </a:solidFill>
                <a:latin typeface="Arial" panose="020B0604020202020204" pitchFamily="34" charset="0"/>
                <a:cs typeface="Arial" panose="020B0604020202020204" pitchFamily="34" charset="0"/>
              </a:defRPr>
            </a:lvl1pPr>
            <a:lvl2pPr marL="715963" indent="-274638" defTabSz="881063" eaLnBrk="0" hangingPunct="0">
              <a:defRPr>
                <a:solidFill>
                  <a:schemeClr val="tx1"/>
                </a:solidFill>
                <a:latin typeface="Arial" panose="020B0604020202020204" pitchFamily="34" charset="0"/>
                <a:cs typeface="Arial" panose="020B0604020202020204" pitchFamily="34" charset="0"/>
              </a:defRPr>
            </a:lvl2pPr>
            <a:lvl3pPr marL="1101725" indent="-220663" defTabSz="881063" eaLnBrk="0" hangingPunct="0">
              <a:defRPr>
                <a:solidFill>
                  <a:schemeClr val="tx1"/>
                </a:solidFill>
                <a:latin typeface="Arial" panose="020B0604020202020204" pitchFamily="34" charset="0"/>
                <a:cs typeface="Arial" panose="020B0604020202020204" pitchFamily="34" charset="0"/>
              </a:defRPr>
            </a:lvl3pPr>
            <a:lvl4pPr marL="1543050" indent="-220663" defTabSz="881063" eaLnBrk="0" hangingPunct="0">
              <a:defRPr>
                <a:solidFill>
                  <a:schemeClr val="tx1"/>
                </a:solidFill>
                <a:latin typeface="Arial" panose="020B0604020202020204" pitchFamily="34" charset="0"/>
                <a:cs typeface="Arial" panose="020B0604020202020204" pitchFamily="34" charset="0"/>
              </a:defRPr>
            </a:lvl4pPr>
            <a:lvl5pPr marL="1982788" indent="-220663" defTabSz="881063" eaLnBrk="0" hangingPunct="0">
              <a:defRPr>
                <a:solidFill>
                  <a:schemeClr val="tx1"/>
                </a:solidFill>
                <a:latin typeface="Arial" panose="020B0604020202020204" pitchFamily="34" charset="0"/>
                <a:cs typeface="Arial" panose="020B0604020202020204" pitchFamily="34" charset="0"/>
              </a:defRPr>
            </a:lvl5pPr>
            <a:lvl6pPr marL="24399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8971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3543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115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6855547-D128-452F-89B7-8DFB54103AA5}" type="slidenum">
              <a:rPr lang="en-AU" altLang="en-US">
                <a:latin typeface="Calibri" panose="020F0502020204030204" pitchFamily="34" charset="0"/>
              </a:rPr>
              <a:pPr eaLnBrk="1" hangingPunct="1"/>
              <a:t>37</a:t>
            </a:fld>
            <a:endParaRPr lang="en-AU" altLang="en-US">
              <a:latin typeface="Calibri" panose="020F0502020204030204" pitchFamily="34" charset="0"/>
            </a:endParaRPr>
          </a:p>
        </p:txBody>
      </p:sp>
      <p:sp>
        <p:nvSpPr>
          <p:cNvPr id="399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p:cNvSpPr>
            <a:spLocks noGrp="1" noChangeArrowheads="1"/>
          </p:cNvSpPr>
          <p:nvPr>
            <p:ph type="body" idx="1"/>
          </p:nvPr>
        </p:nvSpPr>
        <p:spPr/>
        <p:txBody>
          <a:bodyPr/>
          <a:lstStyle/>
          <a:p>
            <a:pPr eaLnBrk="1" hangingPunct="1">
              <a:spcBef>
                <a:spcPct val="0"/>
              </a:spcBef>
            </a:pPr>
            <a:endParaRPr lang="en-US" altLang="en-US" smtClean="0"/>
          </a:p>
        </p:txBody>
      </p:sp>
    </p:spTree>
    <p:extLst>
      <p:ext uri="{BB962C8B-B14F-4D97-AF65-F5344CB8AC3E}">
        <p14:creationId xmlns:p14="http://schemas.microsoft.com/office/powerpoint/2010/main" val="3688461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defTabSz="881063" eaLnBrk="0" hangingPunct="0">
              <a:defRPr>
                <a:solidFill>
                  <a:schemeClr val="tx1"/>
                </a:solidFill>
                <a:latin typeface="Arial" panose="020B0604020202020204" pitchFamily="34" charset="0"/>
                <a:cs typeface="Arial" panose="020B0604020202020204" pitchFamily="34" charset="0"/>
              </a:defRPr>
            </a:lvl1pPr>
            <a:lvl2pPr marL="715963" indent="-274638" defTabSz="881063" eaLnBrk="0" hangingPunct="0">
              <a:defRPr>
                <a:solidFill>
                  <a:schemeClr val="tx1"/>
                </a:solidFill>
                <a:latin typeface="Arial" panose="020B0604020202020204" pitchFamily="34" charset="0"/>
                <a:cs typeface="Arial" panose="020B0604020202020204" pitchFamily="34" charset="0"/>
              </a:defRPr>
            </a:lvl2pPr>
            <a:lvl3pPr marL="1101725" indent="-220663" defTabSz="881063" eaLnBrk="0" hangingPunct="0">
              <a:defRPr>
                <a:solidFill>
                  <a:schemeClr val="tx1"/>
                </a:solidFill>
                <a:latin typeface="Arial" panose="020B0604020202020204" pitchFamily="34" charset="0"/>
                <a:cs typeface="Arial" panose="020B0604020202020204" pitchFamily="34" charset="0"/>
              </a:defRPr>
            </a:lvl3pPr>
            <a:lvl4pPr marL="1543050" indent="-220663" defTabSz="881063" eaLnBrk="0" hangingPunct="0">
              <a:defRPr>
                <a:solidFill>
                  <a:schemeClr val="tx1"/>
                </a:solidFill>
                <a:latin typeface="Arial" panose="020B0604020202020204" pitchFamily="34" charset="0"/>
                <a:cs typeface="Arial" panose="020B0604020202020204" pitchFamily="34" charset="0"/>
              </a:defRPr>
            </a:lvl4pPr>
            <a:lvl5pPr marL="1982788" indent="-220663" defTabSz="881063" eaLnBrk="0" hangingPunct="0">
              <a:defRPr>
                <a:solidFill>
                  <a:schemeClr val="tx1"/>
                </a:solidFill>
                <a:latin typeface="Arial" panose="020B0604020202020204" pitchFamily="34" charset="0"/>
                <a:cs typeface="Arial" panose="020B0604020202020204" pitchFamily="34" charset="0"/>
              </a:defRPr>
            </a:lvl5pPr>
            <a:lvl6pPr marL="24399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8971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3543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115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ED74E08-854C-4CD0-9290-2F2911E82DF3}" type="slidenum">
              <a:rPr lang="en-AU" altLang="en-US">
                <a:latin typeface="Calibri" panose="020F0502020204030204" pitchFamily="34" charset="0"/>
              </a:rPr>
              <a:pPr eaLnBrk="1" hangingPunct="1"/>
              <a:t>38</a:t>
            </a:fld>
            <a:endParaRPr lang="en-AU" altLang="en-US">
              <a:latin typeface="Calibri" panose="020F0502020204030204" pitchFamily="34" charset="0"/>
            </a:endParaRPr>
          </a:p>
        </p:txBody>
      </p:sp>
      <p:sp>
        <p:nvSpPr>
          <p:cNvPr id="409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p:cNvSpPr>
            <a:spLocks noGrp="1" noChangeArrowheads="1"/>
          </p:cNvSpPr>
          <p:nvPr>
            <p:ph type="body" idx="1"/>
          </p:nvPr>
        </p:nvSpPr>
        <p:spPr/>
        <p:txBody>
          <a:bodyPr/>
          <a:lstStyle/>
          <a:p>
            <a:pPr eaLnBrk="1" hangingPunct="1"/>
            <a:endParaRPr lang="en-US" altLang="en-US" smtClean="0"/>
          </a:p>
        </p:txBody>
      </p:sp>
    </p:spTree>
    <p:extLst>
      <p:ext uri="{BB962C8B-B14F-4D97-AF65-F5344CB8AC3E}">
        <p14:creationId xmlns:p14="http://schemas.microsoft.com/office/powerpoint/2010/main" val="3612085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p:txBody>
          <a:bodyPr/>
          <a:lstStyle>
            <a:lvl1pPr defTabSz="881063" eaLnBrk="0" hangingPunct="0">
              <a:defRPr>
                <a:solidFill>
                  <a:schemeClr val="tx1"/>
                </a:solidFill>
                <a:latin typeface="Verdana" panose="020B0604030504040204" pitchFamily="34" charset="0"/>
              </a:defRPr>
            </a:lvl1pPr>
            <a:lvl2pPr marL="715963" indent="-274638" defTabSz="881063" eaLnBrk="0" hangingPunct="0">
              <a:defRPr>
                <a:solidFill>
                  <a:schemeClr val="tx1"/>
                </a:solidFill>
                <a:latin typeface="Verdana" panose="020B0604030504040204" pitchFamily="34" charset="0"/>
              </a:defRPr>
            </a:lvl2pPr>
            <a:lvl3pPr marL="1101725" indent="-220663" defTabSz="881063" eaLnBrk="0" hangingPunct="0">
              <a:defRPr>
                <a:solidFill>
                  <a:schemeClr val="tx1"/>
                </a:solidFill>
                <a:latin typeface="Verdana" panose="020B0604030504040204" pitchFamily="34" charset="0"/>
              </a:defRPr>
            </a:lvl3pPr>
            <a:lvl4pPr marL="1543050" indent="-220663" defTabSz="881063" eaLnBrk="0" hangingPunct="0">
              <a:defRPr>
                <a:solidFill>
                  <a:schemeClr val="tx1"/>
                </a:solidFill>
                <a:latin typeface="Verdana" panose="020B0604030504040204" pitchFamily="34" charset="0"/>
              </a:defRPr>
            </a:lvl4pPr>
            <a:lvl5pPr marL="1982788" indent="-220663" defTabSz="881063" eaLnBrk="0" hangingPunct="0">
              <a:defRPr>
                <a:solidFill>
                  <a:schemeClr val="tx1"/>
                </a:solidFill>
                <a:latin typeface="Verdana" panose="020B0604030504040204" pitchFamily="34" charset="0"/>
              </a:defRPr>
            </a:lvl5pPr>
            <a:lvl6pPr marL="2439988" indent="-220663" defTabSz="881063" eaLnBrk="0" fontAlgn="base" hangingPunct="0">
              <a:spcBef>
                <a:spcPct val="0"/>
              </a:spcBef>
              <a:spcAft>
                <a:spcPct val="0"/>
              </a:spcAft>
              <a:defRPr>
                <a:solidFill>
                  <a:schemeClr val="tx1"/>
                </a:solidFill>
                <a:latin typeface="Verdana" panose="020B0604030504040204" pitchFamily="34" charset="0"/>
              </a:defRPr>
            </a:lvl6pPr>
            <a:lvl7pPr marL="2897188" indent="-220663" defTabSz="881063" eaLnBrk="0" fontAlgn="base" hangingPunct="0">
              <a:spcBef>
                <a:spcPct val="0"/>
              </a:spcBef>
              <a:spcAft>
                <a:spcPct val="0"/>
              </a:spcAft>
              <a:defRPr>
                <a:solidFill>
                  <a:schemeClr val="tx1"/>
                </a:solidFill>
                <a:latin typeface="Verdana" panose="020B0604030504040204" pitchFamily="34" charset="0"/>
              </a:defRPr>
            </a:lvl7pPr>
            <a:lvl8pPr marL="3354388" indent="-220663" defTabSz="881063" eaLnBrk="0" fontAlgn="base" hangingPunct="0">
              <a:spcBef>
                <a:spcPct val="0"/>
              </a:spcBef>
              <a:spcAft>
                <a:spcPct val="0"/>
              </a:spcAft>
              <a:defRPr>
                <a:solidFill>
                  <a:schemeClr val="tx1"/>
                </a:solidFill>
                <a:latin typeface="Verdana" panose="020B0604030504040204" pitchFamily="34" charset="0"/>
              </a:defRPr>
            </a:lvl8pPr>
            <a:lvl9pPr marL="3811588" indent="-220663" defTabSz="881063"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2889446E-FE12-4711-87E4-A7D0ACD0F55A}" type="slidenum">
              <a:rPr lang="en-AU" altLang="en-US"/>
              <a:pPr eaLnBrk="1" hangingPunct="1"/>
              <a:t>39</a:t>
            </a:fld>
            <a:endParaRPr lang="en-AU" alt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p:txBody>
          <a:bodyPr/>
          <a:lstStyle/>
          <a:p>
            <a:pPr eaLnBrk="1" hangingPunct="1"/>
            <a:endParaRPr lang="en-US" altLang="en-US" smtClean="0"/>
          </a:p>
        </p:txBody>
      </p:sp>
    </p:spTree>
    <p:extLst>
      <p:ext uri="{BB962C8B-B14F-4D97-AF65-F5344CB8AC3E}">
        <p14:creationId xmlns:p14="http://schemas.microsoft.com/office/powerpoint/2010/main" val="882581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p:txBody>
          <a:bodyPr/>
          <a:lstStyle>
            <a:lvl1pPr defTabSz="881063" eaLnBrk="0" hangingPunct="0">
              <a:defRPr>
                <a:solidFill>
                  <a:schemeClr val="tx1"/>
                </a:solidFill>
                <a:latin typeface="Verdana" panose="020B0604030504040204" pitchFamily="34" charset="0"/>
              </a:defRPr>
            </a:lvl1pPr>
            <a:lvl2pPr marL="715963" indent="-274638" defTabSz="881063" eaLnBrk="0" hangingPunct="0">
              <a:defRPr>
                <a:solidFill>
                  <a:schemeClr val="tx1"/>
                </a:solidFill>
                <a:latin typeface="Verdana" panose="020B0604030504040204" pitchFamily="34" charset="0"/>
              </a:defRPr>
            </a:lvl2pPr>
            <a:lvl3pPr marL="1101725" indent="-220663" defTabSz="881063" eaLnBrk="0" hangingPunct="0">
              <a:defRPr>
                <a:solidFill>
                  <a:schemeClr val="tx1"/>
                </a:solidFill>
                <a:latin typeface="Verdana" panose="020B0604030504040204" pitchFamily="34" charset="0"/>
              </a:defRPr>
            </a:lvl3pPr>
            <a:lvl4pPr marL="1543050" indent="-220663" defTabSz="881063" eaLnBrk="0" hangingPunct="0">
              <a:defRPr>
                <a:solidFill>
                  <a:schemeClr val="tx1"/>
                </a:solidFill>
                <a:latin typeface="Verdana" panose="020B0604030504040204" pitchFamily="34" charset="0"/>
              </a:defRPr>
            </a:lvl4pPr>
            <a:lvl5pPr marL="1982788" indent="-220663" defTabSz="881063" eaLnBrk="0" hangingPunct="0">
              <a:defRPr>
                <a:solidFill>
                  <a:schemeClr val="tx1"/>
                </a:solidFill>
                <a:latin typeface="Verdana" panose="020B0604030504040204" pitchFamily="34" charset="0"/>
              </a:defRPr>
            </a:lvl5pPr>
            <a:lvl6pPr marL="2439988" indent="-220663" defTabSz="881063" eaLnBrk="0" fontAlgn="base" hangingPunct="0">
              <a:spcBef>
                <a:spcPct val="0"/>
              </a:spcBef>
              <a:spcAft>
                <a:spcPct val="0"/>
              </a:spcAft>
              <a:defRPr>
                <a:solidFill>
                  <a:schemeClr val="tx1"/>
                </a:solidFill>
                <a:latin typeface="Verdana" panose="020B0604030504040204" pitchFamily="34" charset="0"/>
              </a:defRPr>
            </a:lvl6pPr>
            <a:lvl7pPr marL="2897188" indent="-220663" defTabSz="881063" eaLnBrk="0" fontAlgn="base" hangingPunct="0">
              <a:spcBef>
                <a:spcPct val="0"/>
              </a:spcBef>
              <a:spcAft>
                <a:spcPct val="0"/>
              </a:spcAft>
              <a:defRPr>
                <a:solidFill>
                  <a:schemeClr val="tx1"/>
                </a:solidFill>
                <a:latin typeface="Verdana" panose="020B0604030504040204" pitchFamily="34" charset="0"/>
              </a:defRPr>
            </a:lvl7pPr>
            <a:lvl8pPr marL="3354388" indent="-220663" defTabSz="881063" eaLnBrk="0" fontAlgn="base" hangingPunct="0">
              <a:spcBef>
                <a:spcPct val="0"/>
              </a:spcBef>
              <a:spcAft>
                <a:spcPct val="0"/>
              </a:spcAft>
              <a:defRPr>
                <a:solidFill>
                  <a:schemeClr val="tx1"/>
                </a:solidFill>
                <a:latin typeface="Verdana" panose="020B0604030504040204" pitchFamily="34" charset="0"/>
              </a:defRPr>
            </a:lvl8pPr>
            <a:lvl9pPr marL="3811588" indent="-220663" defTabSz="881063"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D89228B5-B2BD-4B83-8391-2C012C930807}" type="slidenum">
              <a:rPr lang="en-AU" altLang="en-US"/>
              <a:pPr eaLnBrk="1" hangingPunct="1"/>
              <a:t>40</a:t>
            </a:fld>
            <a:endParaRPr lang="en-AU" altLang="en-US"/>
          </a:p>
        </p:txBody>
      </p:sp>
      <p:sp>
        <p:nvSpPr>
          <p:cNvPr id="46083" name="Rectangle 2"/>
          <p:cNvSpPr>
            <a:spLocks noGrp="1" noRot="1" noChangeAspect="1" noChangeArrowheads="1" noTextEdit="1"/>
          </p:cNvSpPr>
          <p:nvPr>
            <p:ph type="sldImg"/>
          </p:nvPr>
        </p:nvSpPr>
        <p:spPr>
          <a:xfrm>
            <a:off x="1181100" y="696913"/>
            <a:ext cx="4648200" cy="3486150"/>
          </a:xfrm>
          <a:ln/>
        </p:spPr>
      </p:sp>
      <p:sp>
        <p:nvSpPr>
          <p:cNvPr id="46084" name="Rectangle 3"/>
          <p:cNvSpPr>
            <a:spLocks noGrp="1" noChangeArrowheads="1"/>
          </p:cNvSpPr>
          <p:nvPr>
            <p:ph type="body" idx="1"/>
          </p:nvPr>
        </p:nvSpPr>
        <p:spPr>
          <a:xfrm>
            <a:off x="701675" y="4416425"/>
            <a:ext cx="5607050" cy="4183063"/>
          </a:xfrm>
        </p:spPr>
        <p:txBody>
          <a:bodyPr/>
          <a:lstStyle/>
          <a:p>
            <a:pPr eaLnBrk="1" hangingPunct="1"/>
            <a:endParaRPr lang="en-US" altLang="en-US" smtClean="0"/>
          </a:p>
        </p:txBody>
      </p:sp>
    </p:spTree>
    <p:extLst>
      <p:ext uri="{BB962C8B-B14F-4D97-AF65-F5344CB8AC3E}">
        <p14:creationId xmlns:p14="http://schemas.microsoft.com/office/powerpoint/2010/main" val="1136738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p:txBody>
          <a:bodyPr/>
          <a:lstStyle>
            <a:lvl1pPr defTabSz="881063" eaLnBrk="0" hangingPunct="0">
              <a:defRPr>
                <a:solidFill>
                  <a:schemeClr val="tx1"/>
                </a:solidFill>
                <a:latin typeface="Verdana" panose="020B0604030504040204" pitchFamily="34" charset="0"/>
              </a:defRPr>
            </a:lvl1pPr>
            <a:lvl2pPr marL="715963" indent="-274638" defTabSz="881063" eaLnBrk="0" hangingPunct="0">
              <a:defRPr>
                <a:solidFill>
                  <a:schemeClr val="tx1"/>
                </a:solidFill>
                <a:latin typeface="Verdana" panose="020B0604030504040204" pitchFamily="34" charset="0"/>
              </a:defRPr>
            </a:lvl2pPr>
            <a:lvl3pPr marL="1101725" indent="-220663" defTabSz="881063" eaLnBrk="0" hangingPunct="0">
              <a:defRPr>
                <a:solidFill>
                  <a:schemeClr val="tx1"/>
                </a:solidFill>
                <a:latin typeface="Verdana" panose="020B0604030504040204" pitchFamily="34" charset="0"/>
              </a:defRPr>
            </a:lvl3pPr>
            <a:lvl4pPr marL="1543050" indent="-220663" defTabSz="881063" eaLnBrk="0" hangingPunct="0">
              <a:defRPr>
                <a:solidFill>
                  <a:schemeClr val="tx1"/>
                </a:solidFill>
                <a:latin typeface="Verdana" panose="020B0604030504040204" pitchFamily="34" charset="0"/>
              </a:defRPr>
            </a:lvl4pPr>
            <a:lvl5pPr marL="1982788" indent="-220663" defTabSz="881063" eaLnBrk="0" hangingPunct="0">
              <a:defRPr>
                <a:solidFill>
                  <a:schemeClr val="tx1"/>
                </a:solidFill>
                <a:latin typeface="Verdana" panose="020B0604030504040204" pitchFamily="34" charset="0"/>
              </a:defRPr>
            </a:lvl5pPr>
            <a:lvl6pPr marL="2439988" indent="-220663" defTabSz="881063" eaLnBrk="0" fontAlgn="base" hangingPunct="0">
              <a:spcBef>
                <a:spcPct val="0"/>
              </a:spcBef>
              <a:spcAft>
                <a:spcPct val="0"/>
              </a:spcAft>
              <a:defRPr>
                <a:solidFill>
                  <a:schemeClr val="tx1"/>
                </a:solidFill>
                <a:latin typeface="Verdana" panose="020B0604030504040204" pitchFamily="34" charset="0"/>
              </a:defRPr>
            </a:lvl6pPr>
            <a:lvl7pPr marL="2897188" indent="-220663" defTabSz="881063" eaLnBrk="0" fontAlgn="base" hangingPunct="0">
              <a:spcBef>
                <a:spcPct val="0"/>
              </a:spcBef>
              <a:spcAft>
                <a:spcPct val="0"/>
              </a:spcAft>
              <a:defRPr>
                <a:solidFill>
                  <a:schemeClr val="tx1"/>
                </a:solidFill>
                <a:latin typeface="Verdana" panose="020B0604030504040204" pitchFamily="34" charset="0"/>
              </a:defRPr>
            </a:lvl7pPr>
            <a:lvl8pPr marL="3354388" indent="-220663" defTabSz="881063" eaLnBrk="0" fontAlgn="base" hangingPunct="0">
              <a:spcBef>
                <a:spcPct val="0"/>
              </a:spcBef>
              <a:spcAft>
                <a:spcPct val="0"/>
              </a:spcAft>
              <a:defRPr>
                <a:solidFill>
                  <a:schemeClr val="tx1"/>
                </a:solidFill>
                <a:latin typeface="Verdana" panose="020B0604030504040204" pitchFamily="34" charset="0"/>
              </a:defRPr>
            </a:lvl8pPr>
            <a:lvl9pPr marL="3811588" indent="-220663" defTabSz="881063"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20052E8D-8929-47C5-BAB1-FE8872CDB4EE}" type="slidenum">
              <a:rPr lang="en-AU" altLang="en-US"/>
              <a:pPr eaLnBrk="1" hangingPunct="1"/>
              <a:t>41</a:t>
            </a:fld>
            <a:endParaRPr lang="en-AU" altLang="en-US"/>
          </a:p>
        </p:txBody>
      </p:sp>
      <p:sp>
        <p:nvSpPr>
          <p:cNvPr id="47107" name="Rectangle 2"/>
          <p:cNvSpPr>
            <a:spLocks noGrp="1" noRot="1" noChangeAspect="1" noChangeArrowheads="1" noTextEdit="1"/>
          </p:cNvSpPr>
          <p:nvPr>
            <p:ph type="sldImg"/>
          </p:nvPr>
        </p:nvSpPr>
        <p:spPr>
          <a:xfrm>
            <a:off x="1181100" y="696913"/>
            <a:ext cx="4648200" cy="3486150"/>
          </a:xfrm>
          <a:ln/>
        </p:spPr>
      </p:sp>
      <p:sp>
        <p:nvSpPr>
          <p:cNvPr id="47108" name="Rectangle 3"/>
          <p:cNvSpPr>
            <a:spLocks noGrp="1" noChangeArrowheads="1"/>
          </p:cNvSpPr>
          <p:nvPr>
            <p:ph type="body" idx="1"/>
          </p:nvPr>
        </p:nvSpPr>
        <p:spPr>
          <a:xfrm>
            <a:off x="701675" y="4416425"/>
            <a:ext cx="5607050" cy="4183063"/>
          </a:xfrm>
        </p:spPr>
        <p:txBody>
          <a:bodyPr/>
          <a:lstStyle/>
          <a:p>
            <a:pPr eaLnBrk="1" hangingPunct="1"/>
            <a:endParaRPr lang="en-US" altLang="en-US" smtClean="0"/>
          </a:p>
        </p:txBody>
      </p:sp>
    </p:spTree>
    <p:extLst>
      <p:ext uri="{BB962C8B-B14F-4D97-AF65-F5344CB8AC3E}">
        <p14:creationId xmlns:p14="http://schemas.microsoft.com/office/powerpoint/2010/main" val="3873842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p:txBody>
          <a:bodyPr/>
          <a:lstStyle>
            <a:lvl1pPr defTabSz="881063" eaLnBrk="0" hangingPunct="0">
              <a:defRPr>
                <a:solidFill>
                  <a:schemeClr val="tx1"/>
                </a:solidFill>
                <a:latin typeface="Verdana" panose="020B0604030504040204" pitchFamily="34" charset="0"/>
              </a:defRPr>
            </a:lvl1pPr>
            <a:lvl2pPr marL="715963" indent="-274638" defTabSz="881063" eaLnBrk="0" hangingPunct="0">
              <a:defRPr>
                <a:solidFill>
                  <a:schemeClr val="tx1"/>
                </a:solidFill>
                <a:latin typeface="Verdana" panose="020B0604030504040204" pitchFamily="34" charset="0"/>
              </a:defRPr>
            </a:lvl2pPr>
            <a:lvl3pPr marL="1101725" indent="-220663" defTabSz="881063" eaLnBrk="0" hangingPunct="0">
              <a:defRPr>
                <a:solidFill>
                  <a:schemeClr val="tx1"/>
                </a:solidFill>
                <a:latin typeface="Verdana" panose="020B0604030504040204" pitchFamily="34" charset="0"/>
              </a:defRPr>
            </a:lvl3pPr>
            <a:lvl4pPr marL="1543050" indent="-220663" defTabSz="881063" eaLnBrk="0" hangingPunct="0">
              <a:defRPr>
                <a:solidFill>
                  <a:schemeClr val="tx1"/>
                </a:solidFill>
                <a:latin typeface="Verdana" panose="020B0604030504040204" pitchFamily="34" charset="0"/>
              </a:defRPr>
            </a:lvl4pPr>
            <a:lvl5pPr marL="1982788" indent="-220663" defTabSz="881063" eaLnBrk="0" hangingPunct="0">
              <a:defRPr>
                <a:solidFill>
                  <a:schemeClr val="tx1"/>
                </a:solidFill>
                <a:latin typeface="Verdana" panose="020B0604030504040204" pitchFamily="34" charset="0"/>
              </a:defRPr>
            </a:lvl5pPr>
            <a:lvl6pPr marL="2439988" indent="-220663" defTabSz="881063" eaLnBrk="0" fontAlgn="base" hangingPunct="0">
              <a:spcBef>
                <a:spcPct val="0"/>
              </a:spcBef>
              <a:spcAft>
                <a:spcPct val="0"/>
              </a:spcAft>
              <a:defRPr>
                <a:solidFill>
                  <a:schemeClr val="tx1"/>
                </a:solidFill>
                <a:latin typeface="Verdana" panose="020B0604030504040204" pitchFamily="34" charset="0"/>
              </a:defRPr>
            </a:lvl6pPr>
            <a:lvl7pPr marL="2897188" indent="-220663" defTabSz="881063" eaLnBrk="0" fontAlgn="base" hangingPunct="0">
              <a:spcBef>
                <a:spcPct val="0"/>
              </a:spcBef>
              <a:spcAft>
                <a:spcPct val="0"/>
              </a:spcAft>
              <a:defRPr>
                <a:solidFill>
                  <a:schemeClr val="tx1"/>
                </a:solidFill>
                <a:latin typeface="Verdana" panose="020B0604030504040204" pitchFamily="34" charset="0"/>
              </a:defRPr>
            </a:lvl7pPr>
            <a:lvl8pPr marL="3354388" indent="-220663" defTabSz="881063" eaLnBrk="0" fontAlgn="base" hangingPunct="0">
              <a:spcBef>
                <a:spcPct val="0"/>
              </a:spcBef>
              <a:spcAft>
                <a:spcPct val="0"/>
              </a:spcAft>
              <a:defRPr>
                <a:solidFill>
                  <a:schemeClr val="tx1"/>
                </a:solidFill>
                <a:latin typeface="Verdana" panose="020B0604030504040204" pitchFamily="34" charset="0"/>
              </a:defRPr>
            </a:lvl8pPr>
            <a:lvl9pPr marL="3811588" indent="-220663" defTabSz="881063"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B576F014-F3F7-43FC-B0D8-63D0EF170B4B}" type="slidenum">
              <a:rPr lang="en-AU" altLang="en-US"/>
              <a:pPr eaLnBrk="1" hangingPunct="1"/>
              <a:t>42</a:t>
            </a:fld>
            <a:endParaRPr lang="en-AU" altLang="en-US"/>
          </a:p>
        </p:txBody>
      </p:sp>
      <p:sp>
        <p:nvSpPr>
          <p:cNvPr id="48131" name="Rectangle 2"/>
          <p:cNvSpPr>
            <a:spLocks noGrp="1" noRot="1" noChangeAspect="1" noChangeArrowheads="1" noTextEdit="1"/>
          </p:cNvSpPr>
          <p:nvPr>
            <p:ph type="sldImg"/>
          </p:nvPr>
        </p:nvSpPr>
        <p:spPr>
          <a:xfrm>
            <a:off x="1181100" y="696913"/>
            <a:ext cx="4648200" cy="3486150"/>
          </a:xfrm>
          <a:ln/>
        </p:spPr>
      </p:sp>
      <p:sp>
        <p:nvSpPr>
          <p:cNvPr id="48132" name="Rectangle 3"/>
          <p:cNvSpPr>
            <a:spLocks noGrp="1" noChangeArrowheads="1"/>
          </p:cNvSpPr>
          <p:nvPr>
            <p:ph type="body" idx="1"/>
          </p:nvPr>
        </p:nvSpPr>
        <p:spPr>
          <a:xfrm>
            <a:off x="701675" y="4416425"/>
            <a:ext cx="5607050" cy="4183063"/>
          </a:xfrm>
        </p:spPr>
        <p:txBody>
          <a:bodyPr/>
          <a:lstStyle/>
          <a:p>
            <a:pPr eaLnBrk="1" hangingPunct="1"/>
            <a:endParaRPr lang="en-US" altLang="en-US" smtClean="0"/>
          </a:p>
        </p:txBody>
      </p:sp>
    </p:spTree>
    <p:extLst>
      <p:ext uri="{BB962C8B-B14F-4D97-AF65-F5344CB8AC3E}">
        <p14:creationId xmlns:p14="http://schemas.microsoft.com/office/powerpoint/2010/main" val="3165227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sz="2400">
                <a:solidFill>
                  <a:schemeClr val="tx1"/>
                </a:solidFill>
                <a:latin typeface="Calibri" panose="020F0502020204030204" pitchFamily="34" charset="0"/>
                <a:ea typeface="MS PGothic" panose="020B0600070205080204" pitchFamily="34" charset="-128"/>
              </a:defRPr>
            </a:lvl1pPr>
            <a:lvl2pPr marL="742950" indent="-285750" defTabSz="912813" eaLnBrk="0" hangingPunct="0">
              <a:defRPr sz="2400">
                <a:solidFill>
                  <a:schemeClr val="tx1"/>
                </a:solidFill>
                <a:latin typeface="Calibri" panose="020F0502020204030204" pitchFamily="34" charset="0"/>
                <a:ea typeface="MS PGothic" panose="020B0600070205080204" pitchFamily="34" charset="-128"/>
              </a:defRPr>
            </a:lvl2pPr>
            <a:lvl3pPr marL="1143000" indent="-228600" defTabSz="912813" eaLnBrk="0" hangingPunct="0">
              <a:defRPr sz="2400">
                <a:solidFill>
                  <a:schemeClr val="tx1"/>
                </a:solidFill>
                <a:latin typeface="Calibri" panose="020F0502020204030204" pitchFamily="34" charset="0"/>
                <a:ea typeface="MS PGothic" panose="020B0600070205080204" pitchFamily="34" charset="-128"/>
              </a:defRPr>
            </a:lvl3pPr>
            <a:lvl4pPr marL="1600200" indent="-228600" defTabSz="912813" eaLnBrk="0" hangingPunct="0">
              <a:defRPr sz="2400">
                <a:solidFill>
                  <a:schemeClr val="tx1"/>
                </a:solidFill>
                <a:latin typeface="Calibri" panose="020F0502020204030204" pitchFamily="34" charset="0"/>
                <a:ea typeface="MS PGothic" panose="020B0600070205080204" pitchFamily="34" charset="-128"/>
              </a:defRPr>
            </a:lvl4pPr>
            <a:lvl5pPr marL="2057400" indent="-228600" defTabSz="912813"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9128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9128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9128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9128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0996AFC7-70B2-4C81-9C72-685F6E0A8481}" type="slidenum">
              <a:rPr lang="en-AU" altLang="en-US" sz="1200">
                <a:latin typeface="Arial" panose="020B0604020202020204" pitchFamily="34" charset="0"/>
              </a:rPr>
              <a:pPr eaLnBrk="1" hangingPunct="1"/>
              <a:t>13</a:t>
            </a:fld>
            <a:endParaRPr lang="en-AU" altLang="en-US" sz="1200">
              <a:latin typeface="Arial" panose="020B0604020202020204" pitchFamily="34" charset="0"/>
            </a:endParaRPr>
          </a:p>
        </p:txBody>
      </p:sp>
      <p:sp>
        <p:nvSpPr>
          <p:cNvPr id="20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Tree>
    <p:extLst>
      <p:ext uri="{BB962C8B-B14F-4D97-AF65-F5344CB8AC3E}">
        <p14:creationId xmlns:p14="http://schemas.microsoft.com/office/powerpoint/2010/main" val="418484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p:txBody>
          <a:bodyPr/>
          <a:lstStyle>
            <a:lvl1pPr defTabSz="881063" eaLnBrk="0" hangingPunct="0">
              <a:defRPr>
                <a:solidFill>
                  <a:schemeClr val="tx1"/>
                </a:solidFill>
                <a:latin typeface="Verdana" panose="020B0604030504040204" pitchFamily="34" charset="0"/>
              </a:defRPr>
            </a:lvl1pPr>
            <a:lvl2pPr marL="715963" indent="-274638" defTabSz="881063" eaLnBrk="0" hangingPunct="0">
              <a:defRPr>
                <a:solidFill>
                  <a:schemeClr val="tx1"/>
                </a:solidFill>
                <a:latin typeface="Verdana" panose="020B0604030504040204" pitchFamily="34" charset="0"/>
              </a:defRPr>
            </a:lvl2pPr>
            <a:lvl3pPr marL="1101725" indent="-220663" defTabSz="881063" eaLnBrk="0" hangingPunct="0">
              <a:defRPr>
                <a:solidFill>
                  <a:schemeClr val="tx1"/>
                </a:solidFill>
                <a:latin typeface="Verdana" panose="020B0604030504040204" pitchFamily="34" charset="0"/>
              </a:defRPr>
            </a:lvl3pPr>
            <a:lvl4pPr marL="1543050" indent="-220663" defTabSz="881063" eaLnBrk="0" hangingPunct="0">
              <a:defRPr>
                <a:solidFill>
                  <a:schemeClr val="tx1"/>
                </a:solidFill>
                <a:latin typeface="Verdana" panose="020B0604030504040204" pitchFamily="34" charset="0"/>
              </a:defRPr>
            </a:lvl4pPr>
            <a:lvl5pPr marL="1982788" indent="-220663" defTabSz="881063" eaLnBrk="0" hangingPunct="0">
              <a:defRPr>
                <a:solidFill>
                  <a:schemeClr val="tx1"/>
                </a:solidFill>
                <a:latin typeface="Verdana" panose="020B0604030504040204" pitchFamily="34" charset="0"/>
              </a:defRPr>
            </a:lvl5pPr>
            <a:lvl6pPr marL="2439988" indent="-220663" defTabSz="881063" eaLnBrk="0" fontAlgn="base" hangingPunct="0">
              <a:spcBef>
                <a:spcPct val="0"/>
              </a:spcBef>
              <a:spcAft>
                <a:spcPct val="0"/>
              </a:spcAft>
              <a:defRPr>
                <a:solidFill>
                  <a:schemeClr val="tx1"/>
                </a:solidFill>
                <a:latin typeface="Verdana" panose="020B0604030504040204" pitchFamily="34" charset="0"/>
              </a:defRPr>
            </a:lvl6pPr>
            <a:lvl7pPr marL="2897188" indent="-220663" defTabSz="881063" eaLnBrk="0" fontAlgn="base" hangingPunct="0">
              <a:spcBef>
                <a:spcPct val="0"/>
              </a:spcBef>
              <a:spcAft>
                <a:spcPct val="0"/>
              </a:spcAft>
              <a:defRPr>
                <a:solidFill>
                  <a:schemeClr val="tx1"/>
                </a:solidFill>
                <a:latin typeface="Verdana" panose="020B0604030504040204" pitchFamily="34" charset="0"/>
              </a:defRPr>
            </a:lvl7pPr>
            <a:lvl8pPr marL="3354388" indent="-220663" defTabSz="881063" eaLnBrk="0" fontAlgn="base" hangingPunct="0">
              <a:spcBef>
                <a:spcPct val="0"/>
              </a:spcBef>
              <a:spcAft>
                <a:spcPct val="0"/>
              </a:spcAft>
              <a:defRPr>
                <a:solidFill>
                  <a:schemeClr val="tx1"/>
                </a:solidFill>
                <a:latin typeface="Verdana" panose="020B0604030504040204" pitchFamily="34" charset="0"/>
              </a:defRPr>
            </a:lvl8pPr>
            <a:lvl9pPr marL="3811588" indent="-220663" defTabSz="881063"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4960BCA5-42E0-48E3-902E-AC0AE4BE3401}" type="slidenum">
              <a:rPr lang="en-AU" altLang="en-US"/>
              <a:pPr eaLnBrk="1" hangingPunct="1"/>
              <a:t>43</a:t>
            </a:fld>
            <a:endParaRPr lang="en-AU" altLang="en-US"/>
          </a:p>
        </p:txBody>
      </p:sp>
      <p:sp>
        <p:nvSpPr>
          <p:cNvPr id="49155" name="Rectangle 2"/>
          <p:cNvSpPr>
            <a:spLocks noGrp="1" noRot="1" noChangeAspect="1" noChangeArrowheads="1" noTextEdit="1"/>
          </p:cNvSpPr>
          <p:nvPr>
            <p:ph type="sldImg"/>
          </p:nvPr>
        </p:nvSpPr>
        <p:spPr>
          <a:xfrm>
            <a:off x="1181100" y="696913"/>
            <a:ext cx="4648200" cy="3486150"/>
          </a:xfrm>
          <a:ln/>
        </p:spPr>
      </p:sp>
      <p:sp>
        <p:nvSpPr>
          <p:cNvPr id="49156" name="Rectangle 3"/>
          <p:cNvSpPr>
            <a:spLocks noGrp="1" noChangeArrowheads="1"/>
          </p:cNvSpPr>
          <p:nvPr>
            <p:ph type="body" idx="1"/>
          </p:nvPr>
        </p:nvSpPr>
        <p:spPr>
          <a:xfrm>
            <a:off x="701675" y="4416425"/>
            <a:ext cx="5607050" cy="4183063"/>
          </a:xfrm>
        </p:spPr>
        <p:txBody>
          <a:bodyPr/>
          <a:lstStyle/>
          <a:p>
            <a:pPr eaLnBrk="1" hangingPunct="1"/>
            <a:endParaRPr lang="en-US" altLang="en-US" smtClean="0"/>
          </a:p>
        </p:txBody>
      </p:sp>
    </p:spTree>
    <p:extLst>
      <p:ext uri="{BB962C8B-B14F-4D97-AF65-F5344CB8AC3E}">
        <p14:creationId xmlns:p14="http://schemas.microsoft.com/office/powerpoint/2010/main" val="3753854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p:txBody>
          <a:bodyPr/>
          <a:lstStyle>
            <a:lvl1pPr defTabSz="881063" eaLnBrk="0" hangingPunct="0">
              <a:defRPr>
                <a:solidFill>
                  <a:schemeClr val="tx1"/>
                </a:solidFill>
                <a:latin typeface="Verdana" panose="020B0604030504040204" pitchFamily="34" charset="0"/>
              </a:defRPr>
            </a:lvl1pPr>
            <a:lvl2pPr marL="715963" indent="-274638" defTabSz="881063" eaLnBrk="0" hangingPunct="0">
              <a:defRPr>
                <a:solidFill>
                  <a:schemeClr val="tx1"/>
                </a:solidFill>
                <a:latin typeface="Verdana" panose="020B0604030504040204" pitchFamily="34" charset="0"/>
              </a:defRPr>
            </a:lvl2pPr>
            <a:lvl3pPr marL="1101725" indent="-220663" defTabSz="881063" eaLnBrk="0" hangingPunct="0">
              <a:defRPr>
                <a:solidFill>
                  <a:schemeClr val="tx1"/>
                </a:solidFill>
                <a:latin typeface="Verdana" panose="020B0604030504040204" pitchFamily="34" charset="0"/>
              </a:defRPr>
            </a:lvl3pPr>
            <a:lvl4pPr marL="1543050" indent="-220663" defTabSz="881063" eaLnBrk="0" hangingPunct="0">
              <a:defRPr>
                <a:solidFill>
                  <a:schemeClr val="tx1"/>
                </a:solidFill>
                <a:latin typeface="Verdana" panose="020B0604030504040204" pitchFamily="34" charset="0"/>
              </a:defRPr>
            </a:lvl4pPr>
            <a:lvl5pPr marL="1982788" indent="-220663" defTabSz="881063" eaLnBrk="0" hangingPunct="0">
              <a:defRPr>
                <a:solidFill>
                  <a:schemeClr val="tx1"/>
                </a:solidFill>
                <a:latin typeface="Verdana" panose="020B0604030504040204" pitchFamily="34" charset="0"/>
              </a:defRPr>
            </a:lvl5pPr>
            <a:lvl6pPr marL="2439988" indent="-220663" defTabSz="881063" eaLnBrk="0" fontAlgn="base" hangingPunct="0">
              <a:spcBef>
                <a:spcPct val="0"/>
              </a:spcBef>
              <a:spcAft>
                <a:spcPct val="0"/>
              </a:spcAft>
              <a:defRPr>
                <a:solidFill>
                  <a:schemeClr val="tx1"/>
                </a:solidFill>
                <a:latin typeface="Verdana" panose="020B0604030504040204" pitchFamily="34" charset="0"/>
              </a:defRPr>
            </a:lvl6pPr>
            <a:lvl7pPr marL="2897188" indent="-220663" defTabSz="881063" eaLnBrk="0" fontAlgn="base" hangingPunct="0">
              <a:spcBef>
                <a:spcPct val="0"/>
              </a:spcBef>
              <a:spcAft>
                <a:spcPct val="0"/>
              </a:spcAft>
              <a:defRPr>
                <a:solidFill>
                  <a:schemeClr val="tx1"/>
                </a:solidFill>
                <a:latin typeface="Verdana" panose="020B0604030504040204" pitchFamily="34" charset="0"/>
              </a:defRPr>
            </a:lvl7pPr>
            <a:lvl8pPr marL="3354388" indent="-220663" defTabSz="881063" eaLnBrk="0" fontAlgn="base" hangingPunct="0">
              <a:spcBef>
                <a:spcPct val="0"/>
              </a:spcBef>
              <a:spcAft>
                <a:spcPct val="0"/>
              </a:spcAft>
              <a:defRPr>
                <a:solidFill>
                  <a:schemeClr val="tx1"/>
                </a:solidFill>
                <a:latin typeface="Verdana" panose="020B0604030504040204" pitchFamily="34" charset="0"/>
              </a:defRPr>
            </a:lvl8pPr>
            <a:lvl9pPr marL="3811588" indent="-220663" defTabSz="881063"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09FF80C8-6508-486A-9EAE-192C89BF2F8D}" type="slidenum">
              <a:rPr lang="en-AU" altLang="en-US"/>
              <a:pPr eaLnBrk="1" hangingPunct="1"/>
              <a:t>44</a:t>
            </a:fld>
            <a:endParaRPr lang="en-AU" altLang="en-US"/>
          </a:p>
        </p:txBody>
      </p:sp>
      <p:sp>
        <p:nvSpPr>
          <p:cNvPr id="50179" name="Rectangle 2"/>
          <p:cNvSpPr>
            <a:spLocks noGrp="1" noRot="1" noChangeAspect="1" noChangeArrowheads="1" noTextEdit="1"/>
          </p:cNvSpPr>
          <p:nvPr>
            <p:ph type="sldImg"/>
          </p:nvPr>
        </p:nvSpPr>
        <p:spPr>
          <a:xfrm>
            <a:off x="1181100" y="696913"/>
            <a:ext cx="4648200" cy="3486150"/>
          </a:xfrm>
          <a:ln/>
        </p:spPr>
      </p:sp>
      <p:sp>
        <p:nvSpPr>
          <p:cNvPr id="50180" name="Rectangle 3"/>
          <p:cNvSpPr>
            <a:spLocks noGrp="1" noChangeArrowheads="1"/>
          </p:cNvSpPr>
          <p:nvPr>
            <p:ph type="body" idx="1"/>
          </p:nvPr>
        </p:nvSpPr>
        <p:spPr>
          <a:xfrm>
            <a:off x="701675" y="4416425"/>
            <a:ext cx="5607050" cy="4183063"/>
          </a:xfrm>
        </p:spPr>
        <p:txBody>
          <a:bodyPr/>
          <a:lstStyle/>
          <a:p>
            <a:pPr eaLnBrk="1" hangingPunct="1"/>
            <a:endParaRPr lang="en-US" altLang="en-US" smtClean="0"/>
          </a:p>
        </p:txBody>
      </p:sp>
    </p:spTree>
    <p:extLst>
      <p:ext uri="{BB962C8B-B14F-4D97-AF65-F5344CB8AC3E}">
        <p14:creationId xmlns:p14="http://schemas.microsoft.com/office/powerpoint/2010/main" val="3292696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p:txBody>
          <a:bodyPr/>
          <a:lstStyle>
            <a:lvl1pPr defTabSz="881063" eaLnBrk="0" hangingPunct="0">
              <a:defRPr>
                <a:solidFill>
                  <a:schemeClr val="tx1"/>
                </a:solidFill>
                <a:latin typeface="Verdana" panose="020B0604030504040204" pitchFamily="34" charset="0"/>
              </a:defRPr>
            </a:lvl1pPr>
            <a:lvl2pPr marL="715963" indent="-274638" defTabSz="881063" eaLnBrk="0" hangingPunct="0">
              <a:defRPr>
                <a:solidFill>
                  <a:schemeClr val="tx1"/>
                </a:solidFill>
                <a:latin typeface="Verdana" panose="020B0604030504040204" pitchFamily="34" charset="0"/>
              </a:defRPr>
            </a:lvl2pPr>
            <a:lvl3pPr marL="1101725" indent="-220663" defTabSz="881063" eaLnBrk="0" hangingPunct="0">
              <a:defRPr>
                <a:solidFill>
                  <a:schemeClr val="tx1"/>
                </a:solidFill>
                <a:latin typeface="Verdana" panose="020B0604030504040204" pitchFamily="34" charset="0"/>
              </a:defRPr>
            </a:lvl3pPr>
            <a:lvl4pPr marL="1543050" indent="-220663" defTabSz="881063" eaLnBrk="0" hangingPunct="0">
              <a:defRPr>
                <a:solidFill>
                  <a:schemeClr val="tx1"/>
                </a:solidFill>
                <a:latin typeface="Verdana" panose="020B0604030504040204" pitchFamily="34" charset="0"/>
              </a:defRPr>
            </a:lvl4pPr>
            <a:lvl5pPr marL="1982788" indent="-220663" defTabSz="881063" eaLnBrk="0" hangingPunct="0">
              <a:defRPr>
                <a:solidFill>
                  <a:schemeClr val="tx1"/>
                </a:solidFill>
                <a:latin typeface="Verdana" panose="020B0604030504040204" pitchFamily="34" charset="0"/>
              </a:defRPr>
            </a:lvl5pPr>
            <a:lvl6pPr marL="2439988" indent="-220663" defTabSz="881063" eaLnBrk="0" fontAlgn="base" hangingPunct="0">
              <a:spcBef>
                <a:spcPct val="0"/>
              </a:spcBef>
              <a:spcAft>
                <a:spcPct val="0"/>
              </a:spcAft>
              <a:defRPr>
                <a:solidFill>
                  <a:schemeClr val="tx1"/>
                </a:solidFill>
                <a:latin typeface="Verdana" panose="020B0604030504040204" pitchFamily="34" charset="0"/>
              </a:defRPr>
            </a:lvl6pPr>
            <a:lvl7pPr marL="2897188" indent="-220663" defTabSz="881063" eaLnBrk="0" fontAlgn="base" hangingPunct="0">
              <a:spcBef>
                <a:spcPct val="0"/>
              </a:spcBef>
              <a:spcAft>
                <a:spcPct val="0"/>
              </a:spcAft>
              <a:defRPr>
                <a:solidFill>
                  <a:schemeClr val="tx1"/>
                </a:solidFill>
                <a:latin typeface="Verdana" panose="020B0604030504040204" pitchFamily="34" charset="0"/>
              </a:defRPr>
            </a:lvl7pPr>
            <a:lvl8pPr marL="3354388" indent="-220663" defTabSz="881063" eaLnBrk="0" fontAlgn="base" hangingPunct="0">
              <a:spcBef>
                <a:spcPct val="0"/>
              </a:spcBef>
              <a:spcAft>
                <a:spcPct val="0"/>
              </a:spcAft>
              <a:defRPr>
                <a:solidFill>
                  <a:schemeClr val="tx1"/>
                </a:solidFill>
                <a:latin typeface="Verdana" panose="020B0604030504040204" pitchFamily="34" charset="0"/>
              </a:defRPr>
            </a:lvl8pPr>
            <a:lvl9pPr marL="3811588" indent="-220663" defTabSz="881063"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E98905E3-0CE9-4569-92D0-CCA046153025}" type="slidenum">
              <a:rPr lang="en-AU" altLang="en-US"/>
              <a:pPr eaLnBrk="1" hangingPunct="1"/>
              <a:t>45</a:t>
            </a:fld>
            <a:endParaRPr lang="en-AU" altLang="en-US"/>
          </a:p>
        </p:txBody>
      </p:sp>
      <p:sp>
        <p:nvSpPr>
          <p:cNvPr id="53251" name="Rectangle 2"/>
          <p:cNvSpPr>
            <a:spLocks noGrp="1" noRot="1" noChangeAspect="1" noChangeArrowheads="1" noTextEdit="1"/>
          </p:cNvSpPr>
          <p:nvPr>
            <p:ph type="sldImg"/>
          </p:nvPr>
        </p:nvSpPr>
        <p:spPr>
          <a:xfrm>
            <a:off x="1181100" y="698500"/>
            <a:ext cx="4648200" cy="3486150"/>
          </a:xfrm>
          <a:ln/>
        </p:spPr>
      </p:sp>
      <p:sp>
        <p:nvSpPr>
          <p:cNvPr id="53252" name="Rectangle 3"/>
          <p:cNvSpPr>
            <a:spLocks noGrp="1" noChangeArrowheads="1"/>
          </p:cNvSpPr>
          <p:nvPr>
            <p:ph type="body" idx="1"/>
          </p:nvPr>
        </p:nvSpPr>
        <p:spPr/>
        <p:txBody>
          <a:bodyPr/>
          <a:lstStyle/>
          <a:p>
            <a:pPr eaLnBrk="1" hangingPunct="1"/>
            <a:endParaRPr lang="en-US" altLang="en-US" smtClean="0"/>
          </a:p>
        </p:txBody>
      </p:sp>
    </p:spTree>
    <p:extLst>
      <p:ext uri="{BB962C8B-B14F-4D97-AF65-F5344CB8AC3E}">
        <p14:creationId xmlns:p14="http://schemas.microsoft.com/office/powerpoint/2010/main" val="3275612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sz="2400">
                <a:solidFill>
                  <a:schemeClr val="tx1"/>
                </a:solidFill>
                <a:latin typeface="Calibri" panose="020F0502020204030204" pitchFamily="34" charset="0"/>
                <a:ea typeface="MS PGothic" panose="020B0600070205080204" pitchFamily="34" charset="-128"/>
              </a:defRPr>
            </a:lvl1pPr>
            <a:lvl2pPr marL="742950" indent="-285750" defTabSz="912813" eaLnBrk="0" hangingPunct="0">
              <a:defRPr sz="2400">
                <a:solidFill>
                  <a:schemeClr val="tx1"/>
                </a:solidFill>
                <a:latin typeface="Calibri" panose="020F0502020204030204" pitchFamily="34" charset="0"/>
                <a:ea typeface="MS PGothic" panose="020B0600070205080204" pitchFamily="34" charset="-128"/>
              </a:defRPr>
            </a:lvl2pPr>
            <a:lvl3pPr marL="1143000" indent="-228600" defTabSz="912813" eaLnBrk="0" hangingPunct="0">
              <a:defRPr sz="2400">
                <a:solidFill>
                  <a:schemeClr val="tx1"/>
                </a:solidFill>
                <a:latin typeface="Calibri" panose="020F0502020204030204" pitchFamily="34" charset="0"/>
                <a:ea typeface="MS PGothic" panose="020B0600070205080204" pitchFamily="34" charset="-128"/>
              </a:defRPr>
            </a:lvl3pPr>
            <a:lvl4pPr marL="1600200" indent="-228600" defTabSz="912813" eaLnBrk="0" hangingPunct="0">
              <a:defRPr sz="2400">
                <a:solidFill>
                  <a:schemeClr val="tx1"/>
                </a:solidFill>
                <a:latin typeface="Calibri" panose="020F0502020204030204" pitchFamily="34" charset="0"/>
                <a:ea typeface="MS PGothic" panose="020B0600070205080204" pitchFamily="34" charset="-128"/>
              </a:defRPr>
            </a:lvl4pPr>
            <a:lvl5pPr marL="2057400" indent="-228600" defTabSz="912813"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9128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9128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9128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9128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BD7CB08B-9B76-4415-914A-9671DF41DC9C}" type="slidenum">
              <a:rPr lang="en-AU" altLang="en-US" sz="1200">
                <a:latin typeface="Arial" panose="020B0604020202020204" pitchFamily="34" charset="0"/>
              </a:rPr>
              <a:pPr eaLnBrk="1" hangingPunct="1"/>
              <a:t>47</a:t>
            </a:fld>
            <a:endParaRPr lang="en-AU" altLang="en-US" sz="1200">
              <a:latin typeface="Arial" panose="020B0604020202020204" pitchFamily="34" charset="0"/>
            </a:endParaRPr>
          </a:p>
        </p:txBody>
      </p:sp>
      <p:sp>
        <p:nvSpPr>
          <p:cNvPr id="286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Tree>
    <p:extLst>
      <p:ext uri="{BB962C8B-B14F-4D97-AF65-F5344CB8AC3E}">
        <p14:creationId xmlns:p14="http://schemas.microsoft.com/office/powerpoint/2010/main" val="1260985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sz="2400">
                <a:solidFill>
                  <a:schemeClr val="tx1"/>
                </a:solidFill>
                <a:latin typeface="Calibri" panose="020F0502020204030204" pitchFamily="34" charset="0"/>
                <a:ea typeface="MS PGothic" panose="020B0600070205080204" pitchFamily="34" charset="-128"/>
              </a:defRPr>
            </a:lvl1pPr>
            <a:lvl2pPr marL="742950" indent="-285750" defTabSz="912813" eaLnBrk="0" hangingPunct="0">
              <a:defRPr sz="2400">
                <a:solidFill>
                  <a:schemeClr val="tx1"/>
                </a:solidFill>
                <a:latin typeface="Calibri" panose="020F0502020204030204" pitchFamily="34" charset="0"/>
                <a:ea typeface="MS PGothic" panose="020B0600070205080204" pitchFamily="34" charset="-128"/>
              </a:defRPr>
            </a:lvl2pPr>
            <a:lvl3pPr marL="1143000" indent="-228600" defTabSz="912813" eaLnBrk="0" hangingPunct="0">
              <a:defRPr sz="2400">
                <a:solidFill>
                  <a:schemeClr val="tx1"/>
                </a:solidFill>
                <a:latin typeface="Calibri" panose="020F0502020204030204" pitchFamily="34" charset="0"/>
                <a:ea typeface="MS PGothic" panose="020B0600070205080204" pitchFamily="34" charset="-128"/>
              </a:defRPr>
            </a:lvl3pPr>
            <a:lvl4pPr marL="1600200" indent="-228600" defTabSz="912813" eaLnBrk="0" hangingPunct="0">
              <a:defRPr sz="2400">
                <a:solidFill>
                  <a:schemeClr val="tx1"/>
                </a:solidFill>
                <a:latin typeface="Calibri" panose="020F0502020204030204" pitchFamily="34" charset="0"/>
                <a:ea typeface="MS PGothic" panose="020B0600070205080204" pitchFamily="34" charset="-128"/>
              </a:defRPr>
            </a:lvl4pPr>
            <a:lvl5pPr marL="2057400" indent="-228600" defTabSz="912813"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9128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9128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9128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9128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441936E9-51F2-4C2C-8D79-B63CA4BEE662}" type="slidenum">
              <a:rPr lang="en-AU" altLang="en-US" sz="1200">
                <a:latin typeface="Arial" panose="020B0604020202020204" pitchFamily="34" charset="0"/>
              </a:rPr>
              <a:pPr eaLnBrk="1" hangingPunct="1"/>
              <a:t>21</a:t>
            </a:fld>
            <a:endParaRPr lang="en-AU" altLang="en-US" sz="1200">
              <a:latin typeface="Arial" panose="020B0604020202020204" pitchFamily="34" charset="0"/>
            </a:endParaRPr>
          </a:p>
        </p:txBody>
      </p:sp>
      <p:sp>
        <p:nvSpPr>
          <p:cNvPr id="563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Tree>
    <p:extLst>
      <p:ext uri="{BB962C8B-B14F-4D97-AF65-F5344CB8AC3E}">
        <p14:creationId xmlns:p14="http://schemas.microsoft.com/office/powerpoint/2010/main" val="3128613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881063" eaLnBrk="0" hangingPunct="0">
              <a:defRPr>
                <a:solidFill>
                  <a:schemeClr val="tx1"/>
                </a:solidFill>
                <a:latin typeface="Arial" panose="020B0604020202020204" pitchFamily="34" charset="0"/>
                <a:cs typeface="Arial" panose="020B0604020202020204" pitchFamily="34" charset="0"/>
              </a:defRPr>
            </a:lvl1pPr>
            <a:lvl2pPr marL="715963" indent="-274638" defTabSz="881063" eaLnBrk="0" hangingPunct="0">
              <a:defRPr>
                <a:solidFill>
                  <a:schemeClr val="tx1"/>
                </a:solidFill>
                <a:latin typeface="Arial" panose="020B0604020202020204" pitchFamily="34" charset="0"/>
                <a:cs typeface="Arial" panose="020B0604020202020204" pitchFamily="34" charset="0"/>
              </a:defRPr>
            </a:lvl2pPr>
            <a:lvl3pPr marL="1101725" indent="-220663" defTabSz="881063" eaLnBrk="0" hangingPunct="0">
              <a:defRPr>
                <a:solidFill>
                  <a:schemeClr val="tx1"/>
                </a:solidFill>
                <a:latin typeface="Arial" panose="020B0604020202020204" pitchFamily="34" charset="0"/>
                <a:cs typeface="Arial" panose="020B0604020202020204" pitchFamily="34" charset="0"/>
              </a:defRPr>
            </a:lvl3pPr>
            <a:lvl4pPr marL="1543050" indent="-220663" defTabSz="881063" eaLnBrk="0" hangingPunct="0">
              <a:defRPr>
                <a:solidFill>
                  <a:schemeClr val="tx1"/>
                </a:solidFill>
                <a:latin typeface="Arial" panose="020B0604020202020204" pitchFamily="34" charset="0"/>
                <a:cs typeface="Arial" panose="020B0604020202020204" pitchFamily="34" charset="0"/>
              </a:defRPr>
            </a:lvl4pPr>
            <a:lvl5pPr marL="1982788" indent="-220663" defTabSz="881063" eaLnBrk="0" hangingPunct="0">
              <a:defRPr>
                <a:solidFill>
                  <a:schemeClr val="tx1"/>
                </a:solidFill>
                <a:latin typeface="Arial" panose="020B0604020202020204" pitchFamily="34" charset="0"/>
                <a:cs typeface="Arial" panose="020B0604020202020204" pitchFamily="34" charset="0"/>
              </a:defRPr>
            </a:lvl5pPr>
            <a:lvl6pPr marL="24399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8971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3543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115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4D910AF-6FD9-418C-9CED-BE9FD978F69C}" type="slidenum">
              <a:rPr lang="en-AU" altLang="en-US">
                <a:latin typeface="Calibri" panose="020F0502020204030204" pitchFamily="34" charset="0"/>
              </a:rPr>
              <a:pPr eaLnBrk="1" hangingPunct="1"/>
              <a:t>27</a:t>
            </a:fld>
            <a:endParaRPr lang="en-AU" altLang="en-US">
              <a:latin typeface="Calibri" panose="020F0502020204030204" pitchFamily="34" charset="0"/>
            </a:endParaRPr>
          </a:p>
        </p:txBody>
      </p:sp>
      <p:sp>
        <p:nvSpPr>
          <p:cNvPr id="245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p:cNvSpPr>
            <a:spLocks noGrp="1" noChangeArrowheads="1"/>
          </p:cNvSpPr>
          <p:nvPr>
            <p:ph type="body" idx="1"/>
          </p:nvPr>
        </p:nvSpPr>
        <p:spPr/>
        <p:txBody>
          <a:bodyPr/>
          <a:lstStyle/>
          <a:p>
            <a:pPr eaLnBrk="1" hangingPunct="1">
              <a:spcBef>
                <a:spcPct val="0"/>
              </a:spcBef>
            </a:pPr>
            <a:endParaRPr lang="en-US" altLang="en-US" smtClean="0"/>
          </a:p>
        </p:txBody>
      </p:sp>
    </p:spTree>
    <p:extLst>
      <p:ext uri="{BB962C8B-B14F-4D97-AF65-F5344CB8AC3E}">
        <p14:creationId xmlns:p14="http://schemas.microsoft.com/office/powerpoint/2010/main" val="3800065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881063" eaLnBrk="0" hangingPunct="0">
              <a:defRPr>
                <a:solidFill>
                  <a:schemeClr val="tx1"/>
                </a:solidFill>
                <a:latin typeface="Arial" panose="020B0604020202020204" pitchFamily="34" charset="0"/>
                <a:cs typeface="Arial" panose="020B0604020202020204" pitchFamily="34" charset="0"/>
              </a:defRPr>
            </a:lvl1pPr>
            <a:lvl2pPr marL="715963" indent="-274638" defTabSz="881063" eaLnBrk="0" hangingPunct="0">
              <a:defRPr>
                <a:solidFill>
                  <a:schemeClr val="tx1"/>
                </a:solidFill>
                <a:latin typeface="Arial" panose="020B0604020202020204" pitchFamily="34" charset="0"/>
                <a:cs typeface="Arial" panose="020B0604020202020204" pitchFamily="34" charset="0"/>
              </a:defRPr>
            </a:lvl2pPr>
            <a:lvl3pPr marL="1101725" indent="-220663" defTabSz="881063" eaLnBrk="0" hangingPunct="0">
              <a:defRPr>
                <a:solidFill>
                  <a:schemeClr val="tx1"/>
                </a:solidFill>
                <a:latin typeface="Arial" panose="020B0604020202020204" pitchFamily="34" charset="0"/>
                <a:cs typeface="Arial" panose="020B0604020202020204" pitchFamily="34" charset="0"/>
              </a:defRPr>
            </a:lvl3pPr>
            <a:lvl4pPr marL="1543050" indent="-220663" defTabSz="881063" eaLnBrk="0" hangingPunct="0">
              <a:defRPr>
                <a:solidFill>
                  <a:schemeClr val="tx1"/>
                </a:solidFill>
                <a:latin typeface="Arial" panose="020B0604020202020204" pitchFamily="34" charset="0"/>
                <a:cs typeface="Arial" panose="020B0604020202020204" pitchFamily="34" charset="0"/>
              </a:defRPr>
            </a:lvl4pPr>
            <a:lvl5pPr marL="1982788" indent="-220663" defTabSz="881063" eaLnBrk="0" hangingPunct="0">
              <a:defRPr>
                <a:solidFill>
                  <a:schemeClr val="tx1"/>
                </a:solidFill>
                <a:latin typeface="Arial" panose="020B0604020202020204" pitchFamily="34" charset="0"/>
                <a:cs typeface="Arial" panose="020B0604020202020204" pitchFamily="34" charset="0"/>
              </a:defRPr>
            </a:lvl5pPr>
            <a:lvl6pPr marL="24399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8971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3543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115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70A5E93-7C05-4907-A8AC-E31EE66E3F3A}" type="slidenum">
              <a:rPr lang="en-AU" altLang="en-US">
                <a:latin typeface="Calibri" panose="020F0502020204030204" pitchFamily="34" charset="0"/>
              </a:rPr>
              <a:pPr eaLnBrk="1" hangingPunct="1"/>
              <a:t>28</a:t>
            </a:fld>
            <a:endParaRPr lang="en-AU" altLang="en-US">
              <a:latin typeface="Calibri" panose="020F0502020204030204" pitchFamily="34" charset="0"/>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8" name="Rectangle 3"/>
          <p:cNvSpPr>
            <a:spLocks noGrp="1" noChangeArrowheads="1"/>
          </p:cNvSpPr>
          <p:nvPr>
            <p:ph type="body" idx="1"/>
          </p:nvPr>
        </p:nvSpPr>
        <p:spPr/>
        <p:txBody>
          <a:bodyPr/>
          <a:lstStyle/>
          <a:p>
            <a:pPr eaLnBrk="1" hangingPunct="1">
              <a:spcBef>
                <a:spcPct val="0"/>
              </a:spcBef>
            </a:pPr>
            <a:endParaRPr lang="en-US" altLang="en-US" smtClean="0"/>
          </a:p>
        </p:txBody>
      </p:sp>
    </p:spTree>
    <p:extLst>
      <p:ext uri="{BB962C8B-B14F-4D97-AF65-F5344CB8AC3E}">
        <p14:creationId xmlns:p14="http://schemas.microsoft.com/office/powerpoint/2010/main" val="3073143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defTabSz="881063" eaLnBrk="0" hangingPunct="0">
              <a:defRPr>
                <a:solidFill>
                  <a:schemeClr val="tx1"/>
                </a:solidFill>
                <a:latin typeface="Arial" panose="020B0604020202020204" pitchFamily="34" charset="0"/>
                <a:cs typeface="Arial" panose="020B0604020202020204" pitchFamily="34" charset="0"/>
              </a:defRPr>
            </a:lvl1pPr>
            <a:lvl2pPr marL="715963" indent="-274638" defTabSz="881063" eaLnBrk="0" hangingPunct="0">
              <a:defRPr>
                <a:solidFill>
                  <a:schemeClr val="tx1"/>
                </a:solidFill>
                <a:latin typeface="Arial" panose="020B0604020202020204" pitchFamily="34" charset="0"/>
                <a:cs typeface="Arial" panose="020B0604020202020204" pitchFamily="34" charset="0"/>
              </a:defRPr>
            </a:lvl2pPr>
            <a:lvl3pPr marL="1101725" indent="-220663" defTabSz="881063" eaLnBrk="0" hangingPunct="0">
              <a:defRPr>
                <a:solidFill>
                  <a:schemeClr val="tx1"/>
                </a:solidFill>
                <a:latin typeface="Arial" panose="020B0604020202020204" pitchFamily="34" charset="0"/>
                <a:cs typeface="Arial" panose="020B0604020202020204" pitchFamily="34" charset="0"/>
              </a:defRPr>
            </a:lvl3pPr>
            <a:lvl4pPr marL="1543050" indent="-220663" defTabSz="881063" eaLnBrk="0" hangingPunct="0">
              <a:defRPr>
                <a:solidFill>
                  <a:schemeClr val="tx1"/>
                </a:solidFill>
                <a:latin typeface="Arial" panose="020B0604020202020204" pitchFamily="34" charset="0"/>
                <a:cs typeface="Arial" panose="020B0604020202020204" pitchFamily="34" charset="0"/>
              </a:defRPr>
            </a:lvl4pPr>
            <a:lvl5pPr marL="1982788" indent="-220663" defTabSz="881063" eaLnBrk="0" hangingPunct="0">
              <a:defRPr>
                <a:solidFill>
                  <a:schemeClr val="tx1"/>
                </a:solidFill>
                <a:latin typeface="Arial" panose="020B0604020202020204" pitchFamily="34" charset="0"/>
                <a:cs typeface="Arial" panose="020B0604020202020204" pitchFamily="34" charset="0"/>
              </a:defRPr>
            </a:lvl5pPr>
            <a:lvl6pPr marL="24399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8971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3543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115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86A3DA6-2A54-49B4-97E0-F251F3F846F7}" type="slidenum">
              <a:rPr lang="en-AU" altLang="en-US">
                <a:latin typeface="Calibri" panose="020F0502020204030204" pitchFamily="34" charset="0"/>
              </a:rPr>
              <a:pPr eaLnBrk="1" hangingPunct="1"/>
              <a:t>29</a:t>
            </a:fld>
            <a:endParaRPr lang="en-AU" altLang="en-US">
              <a:latin typeface="Calibri" panose="020F0502020204030204" pitchFamily="34" charset="0"/>
            </a:endParaRPr>
          </a:p>
        </p:txBody>
      </p:sp>
      <p:sp>
        <p:nvSpPr>
          <p:cNvPr id="307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4" name="Rectangle 3"/>
          <p:cNvSpPr>
            <a:spLocks noGrp="1" noChangeArrowheads="1"/>
          </p:cNvSpPr>
          <p:nvPr>
            <p:ph type="body" idx="1"/>
          </p:nvPr>
        </p:nvSpPr>
        <p:spPr>
          <a:xfrm>
            <a:off x="933450" y="4414838"/>
            <a:ext cx="5143500" cy="4183062"/>
          </a:xfrm>
        </p:spPr>
        <p:txBody>
          <a:bodyPr/>
          <a:lstStyle/>
          <a:p>
            <a:pPr eaLnBrk="1" hangingPunct="1"/>
            <a:endParaRPr lang="en-US" altLang="en-US" smtClean="0"/>
          </a:p>
        </p:txBody>
      </p:sp>
    </p:spTree>
    <p:extLst>
      <p:ext uri="{BB962C8B-B14F-4D97-AF65-F5344CB8AC3E}">
        <p14:creationId xmlns:p14="http://schemas.microsoft.com/office/powerpoint/2010/main" val="3610789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defTabSz="881063" eaLnBrk="0" hangingPunct="0">
              <a:defRPr>
                <a:solidFill>
                  <a:schemeClr val="tx1"/>
                </a:solidFill>
                <a:latin typeface="Arial" panose="020B0604020202020204" pitchFamily="34" charset="0"/>
                <a:cs typeface="Arial" panose="020B0604020202020204" pitchFamily="34" charset="0"/>
              </a:defRPr>
            </a:lvl1pPr>
            <a:lvl2pPr marL="715963" indent="-274638" defTabSz="881063" eaLnBrk="0" hangingPunct="0">
              <a:defRPr>
                <a:solidFill>
                  <a:schemeClr val="tx1"/>
                </a:solidFill>
                <a:latin typeface="Arial" panose="020B0604020202020204" pitchFamily="34" charset="0"/>
                <a:cs typeface="Arial" panose="020B0604020202020204" pitchFamily="34" charset="0"/>
              </a:defRPr>
            </a:lvl2pPr>
            <a:lvl3pPr marL="1101725" indent="-220663" defTabSz="881063" eaLnBrk="0" hangingPunct="0">
              <a:defRPr>
                <a:solidFill>
                  <a:schemeClr val="tx1"/>
                </a:solidFill>
                <a:latin typeface="Arial" panose="020B0604020202020204" pitchFamily="34" charset="0"/>
                <a:cs typeface="Arial" panose="020B0604020202020204" pitchFamily="34" charset="0"/>
              </a:defRPr>
            </a:lvl3pPr>
            <a:lvl4pPr marL="1543050" indent="-220663" defTabSz="881063" eaLnBrk="0" hangingPunct="0">
              <a:defRPr>
                <a:solidFill>
                  <a:schemeClr val="tx1"/>
                </a:solidFill>
                <a:latin typeface="Arial" panose="020B0604020202020204" pitchFamily="34" charset="0"/>
                <a:cs typeface="Arial" panose="020B0604020202020204" pitchFamily="34" charset="0"/>
              </a:defRPr>
            </a:lvl4pPr>
            <a:lvl5pPr marL="1982788" indent="-220663" defTabSz="881063" eaLnBrk="0" hangingPunct="0">
              <a:defRPr>
                <a:solidFill>
                  <a:schemeClr val="tx1"/>
                </a:solidFill>
                <a:latin typeface="Arial" panose="020B0604020202020204" pitchFamily="34" charset="0"/>
                <a:cs typeface="Arial" panose="020B0604020202020204" pitchFamily="34" charset="0"/>
              </a:defRPr>
            </a:lvl5pPr>
            <a:lvl6pPr marL="24399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8971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3543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115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CE1D9E4-14AB-42C3-8AB1-63C22F654C99}" type="slidenum">
              <a:rPr lang="en-AU" altLang="en-US">
                <a:latin typeface="Calibri" panose="020F0502020204030204" pitchFamily="34" charset="0"/>
              </a:rPr>
              <a:pPr eaLnBrk="1" hangingPunct="1"/>
              <a:t>30</a:t>
            </a:fld>
            <a:endParaRPr lang="en-AU" altLang="en-US">
              <a:latin typeface="Calibri" panose="020F0502020204030204" pitchFamily="34" charset="0"/>
            </a:endParaRPr>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2" name="Rectangle 3"/>
          <p:cNvSpPr>
            <a:spLocks noGrp="1" noChangeArrowheads="1"/>
          </p:cNvSpPr>
          <p:nvPr>
            <p:ph type="body" idx="1"/>
          </p:nvPr>
        </p:nvSpPr>
        <p:spPr/>
        <p:txBody>
          <a:bodyPr/>
          <a:lstStyle/>
          <a:p>
            <a:pPr eaLnBrk="1" hangingPunct="1">
              <a:spcBef>
                <a:spcPct val="0"/>
              </a:spcBef>
            </a:pPr>
            <a:endParaRPr lang="en-US" altLang="en-US" smtClean="0"/>
          </a:p>
        </p:txBody>
      </p:sp>
    </p:spTree>
    <p:extLst>
      <p:ext uri="{BB962C8B-B14F-4D97-AF65-F5344CB8AC3E}">
        <p14:creationId xmlns:p14="http://schemas.microsoft.com/office/powerpoint/2010/main" val="4183415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defTabSz="881063" eaLnBrk="0" hangingPunct="0">
              <a:defRPr>
                <a:solidFill>
                  <a:schemeClr val="tx1"/>
                </a:solidFill>
                <a:latin typeface="Arial" panose="020B0604020202020204" pitchFamily="34" charset="0"/>
                <a:cs typeface="Arial" panose="020B0604020202020204" pitchFamily="34" charset="0"/>
              </a:defRPr>
            </a:lvl1pPr>
            <a:lvl2pPr marL="715963" indent="-274638" defTabSz="881063" eaLnBrk="0" hangingPunct="0">
              <a:defRPr>
                <a:solidFill>
                  <a:schemeClr val="tx1"/>
                </a:solidFill>
                <a:latin typeface="Arial" panose="020B0604020202020204" pitchFamily="34" charset="0"/>
                <a:cs typeface="Arial" panose="020B0604020202020204" pitchFamily="34" charset="0"/>
              </a:defRPr>
            </a:lvl2pPr>
            <a:lvl3pPr marL="1101725" indent="-220663" defTabSz="881063" eaLnBrk="0" hangingPunct="0">
              <a:defRPr>
                <a:solidFill>
                  <a:schemeClr val="tx1"/>
                </a:solidFill>
                <a:latin typeface="Arial" panose="020B0604020202020204" pitchFamily="34" charset="0"/>
                <a:cs typeface="Arial" panose="020B0604020202020204" pitchFamily="34" charset="0"/>
              </a:defRPr>
            </a:lvl3pPr>
            <a:lvl4pPr marL="1543050" indent="-220663" defTabSz="881063" eaLnBrk="0" hangingPunct="0">
              <a:defRPr>
                <a:solidFill>
                  <a:schemeClr val="tx1"/>
                </a:solidFill>
                <a:latin typeface="Arial" panose="020B0604020202020204" pitchFamily="34" charset="0"/>
                <a:cs typeface="Arial" panose="020B0604020202020204" pitchFamily="34" charset="0"/>
              </a:defRPr>
            </a:lvl4pPr>
            <a:lvl5pPr marL="1982788" indent="-220663" defTabSz="881063" eaLnBrk="0" hangingPunct="0">
              <a:defRPr>
                <a:solidFill>
                  <a:schemeClr val="tx1"/>
                </a:solidFill>
                <a:latin typeface="Arial" panose="020B0604020202020204" pitchFamily="34" charset="0"/>
                <a:cs typeface="Arial" panose="020B0604020202020204" pitchFamily="34" charset="0"/>
              </a:defRPr>
            </a:lvl5pPr>
            <a:lvl6pPr marL="24399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8971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3543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115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9FAF5AF-CAA5-4C42-9E62-03089E8DB1DB}" type="slidenum">
              <a:rPr lang="en-AU" altLang="en-US">
                <a:latin typeface="Calibri" panose="020F0502020204030204" pitchFamily="34" charset="0"/>
              </a:rPr>
              <a:pPr eaLnBrk="1" hangingPunct="1"/>
              <a:t>31</a:t>
            </a:fld>
            <a:endParaRPr lang="en-AU" altLang="en-US">
              <a:latin typeface="Calibri" panose="020F0502020204030204" pitchFamily="34" charset="0"/>
            </a:endParaRPr>
          </a:p>
        </p:txBody>
      </p:sp>
      <p:sp>
        <p:nvSpPr>
          <p:cNvPr id="337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6" name="Rectangle 3"/>
          <p:cNvSpPr>
            <a:spLocks noGrp="1" noChangeArrowheads="1"/>
          </p:cNvSpPr>
          <p:nvPr>
            <p:ph type="body" idx="1"/>
          </p:nvPr>
        </p:nvSpPr>
        <p:spPr/>
        <p:txBody>
          <a:bodyPr/>
          <a:lstStyle/>
          <a:p>
            <a:pPr eaLnBrk="1" hangingPunct="1">
              <a:spcBef>
                <a:spcPct val="0"/>
              </a:spcBef>
            </a:pPr>
            <a:endParaRPr lang="en-US" altLang="en-US" smtClean="0"/>
          </a:p>
        </p:txBody>
      </p:sp>
    </p:spTree>
    <p:extLst>
      <p:ext uri="{BB962C8B-B14F-4D97-AF65-F5344CB8AC3E}">
        <p14:creationId xmlns:p14="http://schemas.microsoft.com/office/powerpoint/2010/main" val="3591495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defTabSz="881063" eaLnBrk="0" hangingPunct="0">
              <a:defRPr>
                <a:solidFill>
                  <a:schemeClr val="tx1"/>
                </a:solidFill>
                <a:latin typeface="Arial" panose="020B0604020202020204" pitchFamily="34" charset="0"/>
                <a:cs typeface="Arial" panose="020B0604020202020204" pitchFamily="34" charset="0"/>
              </a:defRPr>
            </a:lvl1pPr>
            <a:lvl2pPr marL="715963" indent="-274638" defTabSz="881063" eaLnBrk="0" hangingPunct="0">
              <a:defRPr>
                <a:solidFill>
                  <a:schemeClr val="tx1"/>
                </a:solidFill>
                <a:latin typeface="Arial" panose="020B0604020202020204" pitchFamily="34" charset="0"/>
                <a:cs typeface="Arial" panose="020B0604020202020204" pitchFamily="34" charset="0"/>
              </a:defRPr>
            </a:lvl2pPr>
            <a:lvl3pPr marL="1101725" indent="-220663" defTabSz="881063" eaLnBrk="0" hangingPunct="0">
              <a:defRPr>
                <a:solidFill>
                  <a:schemeClr val="tx1"/>
                </a:solidFill>
                <a:latin typeface="Arial" panose="020B0604020202020204" pitchFamily="34" charset="0"/>
                <a:cs typeface="Arial" panose="020B0604020202020204" pitchFamily="34" charset="0"/>
              </a:defRPr>
            </a:lvl3pPr>
            <a:lvl4pPr marL="1543050" indent="-220663" defTabSz="881063" eaLnBrk="0" hangingPunct="0">
              <a:defRPr>
                <a:solidFill>
                  <a:schemeClr val="tx1"/>
                </a:solidFill>
                <a:latin typeface="Arial" panose="020B0604020202020204" pitchFamily="34" charset="0"/>
                <a:cs typeface="Arial" panose="020B0604020202020204" pitchFamily="34" charset="0"/>
              </a:defRPr>
            </a:lvl4pPr>
            <a:lvl5pPr marL="1982788" indent="-220663" defTabSz="881063" eaLnBrk="0" hangingPunct="0">
              <a:defRPr>
                <a:solidFill>
                  <a:schemeClr val="tx1"/>
                </a:solidFill>
                <a:latin typeface="Arial" panose="020B0604020202020204" pitchFamily="34" charset="0"/>
                <a:cs typeface="Arial" panose="020B0604020202020204" pitchFamily="34" charset="0"/>
              </a:defRPr>
            </a:lvl5pPr>
            <a:lvl6pPr marL="24399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8971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3543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11588" indent="-220663" defTabSz="8810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4DB8EE2-08FB-4E86-AA79-F0C6F608A068}" type="slidenum">
              <a:rPr lang="en-AU" altLang="en-US">
                <a:latin typeface="Calibri" panose="020F0502020204030204" pitchFamily="34" charset="0"/>
              </a:rPr>
              <a:pPr eaLnBrk="1" hangingPunct="1"/>
              <a:t>32</a:t>
            </a:fld>
            <a:endParaRPr lang="en-AU" altLang="en-US">
              <a:latin typeface="Calibri" panose="020F0502020204030204" pitchFamily="34" charset="0"/>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0" name="Rectangle 3"/>
          <p:cNvSpPr>
            <a:spLocks noGrp="1" noChangeArrowheads="1"/>
          </p:cNvSpPr>
          <p:nvPr>
            <p:ph type="body" idx="1"/>
          </p:nvPr>
        </p:nvSpPr>
        <p:spPr/>
        <p:txBody>
          <a:bodyPr/>
          <a:lstStyle/>
          <a:p>
            <a:pPr eaLnBrk="1" hangingPunct="1">
              <a:spcBef>
                <a:spcPct val="0"/>
              </a:spcBef>
            </a:pPr>
            <a:endParaRPr lang="en-US" altLang="en-US" smtClean="0"/>
          </a:p>
        </p:txBody>
      </p:sp>
    </p:spTree>
    <p:extLst>
      <p:ext uri="{BB962C8B-B14F-4D97-AF65-F5344CB8AC3E}">
        <p14:creationId xmlns:p14="http://schemas.microsoft.com/office/powerpoint/2010/main" val="3226476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gif"/><Relationship Id="rId3"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0"/>
          </p:nvPr>
        </p:nvSpPr>
        <p:spPr>
          <a:xfrm>
            <a:off x="2285999" y="6355080"/>
            <a:ext cx="6400801" cy="502919"/>
          </a:xfrm>
          <a:prstGeom prst="rect">
            <a:avLst/>
          </a:prstGeom>
        </p:spPr>
        <p:txBody>
          <a:bodyPr/>
          <a:lstStyle>
            <a:lvl1pPr>
              <a:defRPr>
                <a:solidFill>
                  <a:srgbClr val="FFFFFF"/>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3"/>
          <p:cNvSpPr>
            <a:spLocks noGrp="1"/>
          </p:cNvSpPr>
          <p:nvPr>
            <p:ph type="body" sz="quarter" idx="13"/>
          </p:nvPr>
        </p:nvSpPr>
        <p:spPr>
          <a:xfrm>
            <a:off x="3201988" y="3360605"/>
            <a:ext cx="5484812" cy="1224439"/>
          </a:xfrm>
        </p:spPr>
        <p:txBody>
          <a:bodyPr/>
          <a:lstStyle>
            <a:lvl1pPr marL="0" indent="0" algn="r">
              <a:buNone/>
              <a:defRPr>
                <a:solidFill>
                  <a:schemeClr val="tx2"/>
                </a:solidFill>
              </a:defRPr>
            </a:lvl1pPr>
          </a:lstStyle>
          <a:p>
            <a:pPr lvl="0"/>
            <a:r>
              <a:rPr lang="en-US" dirty="0" smtClean="0"/>
              <a:t>Click to edit Master text styles</a:t>
            </a:r>
          </a:p>
        </p:txBody>
      </p:sp>
      <p:pic>
        <p:nvPicPr>
          <p:cNvPr id="10" name="Picture 9" descr="umasslogo.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85" y="5658757"/>
            <a:ext cx="4953000" cy="1270000"/>
          </a:xfrm>
          <a:prstGeom prst="rect">
            <a:avLst/>
          </a:prstGeom>
        </p:spPr>
      </p:pic>
      <p:pic>
        <p:nvPicPr>
          <p:cNvPr id="12" name="Picture 11" descr="smast-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857500" cy="2857500"/>
          </a:xfrm>
          <a:prstGeom prst="rect">
            <a:avLst/>
          </a:prstGeom>
        </p:spPr>
      </p:pic>
      <p:sp>
        <p:nvSpPr>
          <p:cNvPr id="13" name="Title 1"/>
          <p:cNvSpPr>
            <a:spLocks noGrp="1"/>
          </p:cNvSpPr>
          <p:nvPr>
            <p:ph type="title"/>
          </p:nvPr>
        </p:nvSpPr>
        <p:spPr>
          <a:xfrm>
            <a:off x="3201682" y="1613384"/>
            <a:ext cx="5485118" cy="1398472"/>
          </a:xfrm>
        </p:spPr>
        <p:txBody>
          <a:bodyPr/>
          <a:lstStyle>
            <a:lvl1pPr>
              <a:defRPr>
                <a:solidFill>
                  <a:schemeClr val="accent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4618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3923"/>
            <a:ext cx="8229600" cy="688359"/>
          </a:xfrm>
        </p:spPr>
        <p:txBody>
          <a:bodyPr>
            <a:normAutofit/>
          </a:bodyPr>
          <a:lstStyle>
            <a:lvl1pPr algn="l">
              <a:defRPr sz="3600">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51870"/>
            <a:ext cx="8229600" cy="558841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1924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5F1CB0-951D-8740-94E3-4A6F7DDA25E2}" type="datetimeFigureOut">
              <a:rPr lang="en-US" smtClean="0"/>
              <a:t>3/11/16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275963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5F1CB0-951D-8740-94E3-4A6F7DDA25E2}" type="datetimeFigureOut">
              <a:rPr lang="en-US" smtClean="0"/>
              <a:t>3/11/16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2175714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5F1CB0-951D-8740-94E3-4A6F7DDA25E2}" type="datetimeFigureOut">
              <a:rPr lang="en-US" smtClean="0"/>
              <a:t>3/11/16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68439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5F1CB0-951D-8740-94E3-4A6F7DDA25E2}" type="datetimeFigureOut">
              <a:rPr lang="en-US" smtClean="0"/>
              <a:t>3/11/16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015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5F1CB0-951D-8740-94E3-4A6F7DDA25E2}" type="datetimeFigureOut">
              <a:rPr lang="en-US" smtClean="0"/>
              <a:t>3/11/16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53222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3/11/16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311258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3/11/16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36784899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3/11/16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143525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4"/>
          </p:nvPr>
        </p:nvSpPr>
        <p:spPr>
          <a:xfrm>
            <a:off x="2285999" y="6355080"/>
            <a:ext cx="6400801" cy="502919"/>
          </a:xfrm>
          <a:prstGeom prst="rect">
            <a:avLst/>
          </a:prstGeom>
        </p:spPr>
        <p:txBody>
          <a:bodyPr/>
          <a:lstStyle>
            <a:lvl1pPr>
              <a:defRPr>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3/11/16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913802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3/11/16</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2285999" y="6355080"/>
            <a:ext cx="6400801" cy="502919"/>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18610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55329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04455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817638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0519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smtClean="0"/>
              <a:t>July 19, 2012</a:t>
            </a:r>
            <a:endParaRPr lang="en-US" dirty="0"/>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079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theme" Target="../theme/theme2.xml"/><Relationship Id="rId8"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0.xml"/><Relationship Id="rId12" Type="http://schemas.openxmlformats.org/officeDocument/2006/relationships/theme" Target="../theme/theme3.xml"/><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7" r:id="rId3"/>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8" r:id="rId6"/>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F1CB0-951D-8740-94E3-4A6F7DDA25E2}" type="datetimeFigureOut">
              <a:rPr lang="en-US" smtClean="0"/>
              <a:t>3/11/16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672BB5-8B8B-B44E-AC1F-0F53DFE288DD}" type="slidenum">
              <a:rPr lang="en-US" smtClean="0"/>
              <a:t>‹#›</a:t>
            </a:fld>
            <a:endParaRPr lang="en-US"/>
          </a:p>
        </p:txBody>
      </p:sp>
    </p:spTree>
    <p:extLst>
      <p:ext uri="{BB962C8B-B14F-4D97-AF65-F5344CB8AC3E}">
        <p14:creationId xmlns:p14="http://schemas.microsoft.com/office/powerpoint/2010/main" val="15733748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jpeg"/><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4.emf"/><Relationship Id="rId1" Type="http://schemas.openxmlformats.org/officeDocument/2006/relationships/vmlDrawing" Target="../drawings/vmlDrawing1.vml"/><Relationship Id="rId2"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29.jpeg"/><Relationship Id="rId6" Type="http://schemas.openxmlformats.org/officeDocument/2006/relationships/image" Target="../media/image30.jpeg"/><Relationship Id="rId7" Type="http://schemas.openxmlformats.org/officeDocument/2006/relationships/image" Target="../media/image31.jpeg"/><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png"/><Relationship Id="rId5" Type="http://schemas.openxmlformats.org/officeDocument/2006/relationships/image" Target="../media/image36.wmf"/><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jpeg"/><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9.jpeg"/><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png"/><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jpeg"/><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4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emf"/><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0.emf"/><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201988" y="3487606"/>
            <a:ext cx="5484812" cy="2517681"/>
          </a:xfrm>
        </p:spPr>
        <p:txBody>
          <a:bodyPr>
            <a:normAutofit fontScale="85000" lnSpcReduction="20000"/>
          </a:bodyPr>
          <a:lstStyle/>
          <a:p>
            <a:r>
              <a:rPr lang="en-US" sz="2800" b="1" dirty="0" smtClean="0"/>
              <a:t>Lecture 6</a:t>
            </a:r>
          </a:p>
          <a:p>
            <a:r>
              <a:rPr lang="en-US" sz="2800" b="1" dirty="0" smtClean="0"/>
              <a:t>Models for Marine Spatial Planning</a:t>
            </a:r>
            <a:br>
              <a:rPr lang="en-US" sz="2800" b="1" dirty="0" smtClean="0"/>
            </a:br>
            <a:r>
              <a:rPr lang="en-US" sz="2800" b="1" dirty="0" smtClean="0"/>
              <a:t>Reserve design using </a:t>
            </a:r>
            <a:r>
              <a:rPr lang="en-US" sz="2800" b="1" dirty="0" err="1" smtClean="0"/>
              <a:t>Marxan</a:t>
            </a:r>
            <a:endParaRPr lang="en-US" sz="2800" b="1" dirty="0" smtClean="0"/>
          </a:p>
          <a:p>
            <a:endParaRPr lang="en-US" sz="2800" b="1" dirty="0"/>
          </a:p>
          <a:p>
            <a:r>
              <a:rPr lang="en-US" sz="2800" b="1" dirty="0" smtClean="0"/>
              <a:t>Acknowledgements: </a:t>
            </a:r>
            <a:r>
              <a:rPr lang="en-US" sz="2800" b="1" dirty="0" err="1" smtClean="0"/>
              <a:t>Marxan</a:t>
            </a:r>
            <a:r>
              <a:rPr lang="en-US" sz="2800" b="1" dirty="0" smtClean="0"/>
              <a:t> training team, Matthew Watts, Megan </a:t>
            </a:r>
            <a:r>
              <a:rPr lang="en-US" sz="2800" b="1" dirty="0" smtClean="0"/>
              <a:t>Evans</a:t>
            </a:r>
            <a:endParaRPr lang="en-US" sz="2800" b="1" dirty="0"/>
          </a:p>
          <a:p>
            <a:r>
              <a:rPr lang="en-US" sz="2800" b="1" dirty="0"/>
              <a:t>www.uq.edu.au/spatialecology</a:t>
            </a:r>
          </a:p>
          <a:p>
            <a:endParaRPr lang="en-US" sz="2800" b="1" dirty="0" smtClean="0"/>
          </a:p>
        </p:txBody>
      </p:sp>
      <p:sp>
        <p:nvSpPr>
          <p:cNvPr id="3" name="Title 2"/>
          <p:cNvSpPr>
            <a:spLocks noGrp="1"/>
          </p:cNvSpPr>
          <p:nvPr>
            <p:ph type="title"/>
          </p:nvPr>
        </p:nvSpPr>
        <p:spPr>
          <a:xfrm>
            <a:off x="3201988" y="1431963"/>
            <a:ext cx="5485118" cy="1398472"/>
          </a:xfrm>
        </p:spPr>
        <p:txBody>
          <a:bodyPr>
            <a:noAutofit/>
          </a:bodyPr>
          <a:lstStyle/>
          <a:p>
            <a:pPr algn="r"/>
            <a:r>
              <a:rPr lang="en-US" sz="3200" dirty="0" smtClean="0"/>
              <a:t>MAR 580: Models for Marine Ecosystem Based Management</a:t>
            </a:r>
            <a:endParaRPr lang="en-US" sz="3200" dirty="0"/>
          </a:p>
        </p:txBody>
      </p:sp>
      <p:sp>
        <p:nvSpPr>
          <p:cNvPr id="6" name="TextBox 5"/>
          <p:cNvSpPr txBox="1"/>
          <p:nvPr/>
        </p:nvSpPr>
        <p:spPr>
          <a:xfrm>
            <a:off x="5349769" y="6295575"/>
            <a:ext cx="3627319" cy="369332"/>
          </a:xfrm>
          <a:prstGeom prst="rect">
            <a:avLst/>
          </a:prstGeom>
          <a:noFill/>
        </p:spPr>
        <p:txBody>
          <a:bodyPr wrap="square" rtlCol="0">
            <a:spAutoFit/>
          </a:bodyPr>
          <a:lstStyle/>
          <a:p>
            <a:pPr algn="r"/>
            <a:r>
              <a:rPr lang="en-US" dirty="0" smtClean="0"/>
              <a:t>11 March 2016</a:t>
            </a:r>
            <a:endParaRPr lang="en-US" dirty="0"/>
          </a:p>
        </p:txBody>
      </p:sp>
    </p:spTree>
    <p:extLst>
      <p:ext uri="{BB962C8B-B14F-4D97-AF65-F5344CB8AC3E}">
        <p14:creationId xmlns:p14="http://schemas.microsoft.com/office/powerpoint/2010/main" val="890331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3923"/>
            <a:ext cx="8686800" cy="688359"/>
          </a:xfrm>
        </p:spPr>
        <p:txBody>
          <a:bodyPr>
            <a:normAutofit fontScale="90000"/>
          </a:bodyPr>
          <a:lstStyle/>
          <a:p>
            <a:r>
              <a:rPr lang="en-US" dirty="0" smtClean="0"/>
              <a:t>Tools for Marine Spatial Planning include static and dynamic models of ecosystem status and use.</a:t>
            </a:r>
            <a:endParaRPr lang="en-US" dirty="0"/>
          </a:p>
        </p:txBody>
      </p:sp>
      <p:sp>
        <p:nvSpPr>
          <p:cNvPr id="3" name="Content Placeholder 2"/>
          <p:cNvSpPr>
            <a:spLocks noGrp="1"/>
          </p:cNvSpPr>
          <p:nvPr>
            <p:ph idx="1"/>
          </p:nvPr>
        </p:nvSpPr>
        <p:spPr/>
        <p:txBody>
          <a:bodyPr/>
          <a:lstStyle/>
          <a:p>
            <a:r>
              <a:rPr lang="en-US" dirty="0" err="1" smtClean="0"/>
              <a:t>hr</a:t>
            </a:r>
            <a:endParaRPr lang="en-US" dirty="0"/>
          </a:p>
        </p:txBody>
      </p:sp>
      <p:pic>
        <p:nvPicPr>
          <p:cNvPr id="4" name="Picture 3" descr="Screen Shot 2015-04-30 at 7.23.38 PM.png"/>
          <p:cNvPicPr>
            <a:picLocks noChangeAspect="1"/>
          </p:cNvPicPr>
          <p:nvPr/>
        </p:nvPicPr>
        <p:blipFill rotWithShape="1">
          <a:blip r:embed="rId2">
            <a:extLst>
              <a:ext uri="{28A0092B-C50C-407E-A947-70E740481C1C}">
                <a14:useLocalDpi xmlns:a14="http://schemas.microsoft.com/office/drawing/2010/main" val="0"/>
              </a:ext>
            </a:extLst>
          </a:blip>
          <a:srcRect t="12450" b="-12450"/>
          <a:stretch/>
        </p:blipFill>
        <p:spPr>
          <a:xfrm>
            <a:off x="0" y="1216152"/>
            <a:ext cx="9144000" cy="5892800"/>
          </a:xfrm>
          <a:prstGeom prst="rect">
            <a:avLst/>
          </a:prstGeom>
        </p:spPr>
      </p:pic>
      <p:sp>
        <p:nvSpPr>
          <p:cNvPr id="5" name="TextBox 4"/>
          <p:cNvSpPr txBox="1"/>
          <p:nvPr/>
        </p:nvSpPr>
        <p:spPr>
          <a:xfrm>
            <a:off x="4166210" y="6540473"/>
            <a:ext cx="4652862" cy="369332"/>
          </a:xfrm>
          <a:prstGeom prst="rect">
            <a:avLst/>
          </a:prstGeom>
          <a:noFill/>
        </p:spPr>
        <p:txBody>
          <a:bodyPr wrap="square" rtlCol="0">
            <a:spAutoFit/>
          </a:bodyPr>
          <a:lstStyle/>
          <a:p>
            <a:r>
              <a:rPr lang="en-US" dirty="0" smtClean="0"/>
              <a:t>Image courtesy of Erik Olsen, IMR Norway</a:t>
            </a:r>
            <a:endParaRPr lang="en-US" dirty="0"/>
          </a:p>
        </p:txBody>
      </p:sp>
    </p:spTree>
    <p:extLst>
      <p:ext uri="{BB962C8B-B14F-4D97-AF65-F5344CB8AC3E}">
        <p14:creationId xmlns:p14="http://schemas.microsoft.com/office/powerpoint/2010/main" val="4134751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Marine spatial plans span multiple scales</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a:t>Spatial scale of marine spatial plans. Shading indicates the area of the plan relative to the marine </a:t>
            </a:r>
            <a:r>
              <a:rPr lang="en-US" sz="2000" dirty="0" smtClean="0"/>
              <a:t>ecosystem: Light </a:t>
            </a:r>
            <a:r>
              <a:rPr lang="en-US" sz="2000" dirty="0"/>
              <a:t>gray &gt;, medium gray = , dark gray </a:t>
            </a:r>
            <a:r>
              <a:rPr lang="en-US" sz="2000" dirty="0" smtClean="0"/>
              <a:t>&lt;.</a:t>
            </a:r>
          </a:p>
          <a:p>
            <a:pPr marL="0" indent="0">
              <a:buNone/>
            </a:pPr>
            <a:r>
              <a:rPr lang="en-US" sz="2000" dirty="0" smtClean="0"/>
              <a:t>(Collie et al. 2013)</a:t>
            </a:r>
            <a:endParaRPr lang="en-US" sz="2000" dirty="0"/>
          </a:p>
        </p:txBody>
      </p:sp>
      <p:pic>
        <p:nvPicPr>
          <p:cNvPr id="2050" name="Picture 2" descr="http://www.sciencedirect.com/cache/MiamiImageURL/1-s2.0-S0272771412004441-gr2_lrg.jpg/0?wchp=dGLbVlk-zSkWb&amp;pii=S02727714120044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779" y="2269965"/>
            <a:ext cx="6164637" cy="4549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5229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Systematic spatial planning</a:t>
            </a:r>
            <a:endParaRPr lang="en-US" dirty="0"/>
          </a:p>
        </p:txBody>
      </p:sp>
      <p:sp>
        <p:nvSpPr>
          <p:cNvPr id="3" name="Content Placeholder 2"/>
          <p:cNvSpPr>
            <a:spLocks noGrp="1"/>
          </p:cNvSpPr>
          <p:nvPr>
            <p:ph idx="1"/>
          </p:nvPr>
        </p:nvSpPr>
        <p:spPr/>
        <p:txBody>
          <a:bodyPr>
            <a:normAutofit lnSpcReduction="10000"/>
          </a:bodyPr>
          <a:lstStyle/>
          <a:p>
            <a:r>
              <a:rPr lang="en-US" dirty="0" smtClean="0"/>
              <a:t>Guide </a:t>
            </a:r>
            <a:r>
              <a:rPr lang="en-US" dirty="0"/>
              <a:t>decisions about the location, </a:t>
            </a:r>
            <a:r>
              <a:rPr lang="en-US" dirty="0" smtClean="0"/>
              <a:t>configuration, </a:t>
            </a:r>
            <a:r>
              <a:rPr lang="en-US" dirty="0"/>
              <a:t>and management of </a:t>
            </a:r>
            <a:r>
              <a:rPr lang="en-US" dirty="0" smtClean="0"/>
              <a:t>areas.</a:t>
            </a:r>
            <a:endParaRPr lang="en-US" dirty="0"/>
          </a:p>
          <a:p>
            <a:r>
              <a:rPr lang="en-US" dirty="0"/>
              <a:t>Efficient, repeatable, transparent and equitable </a:t>
            </a:r>
            <a:r>
              <a:rPr lang="en-US" dirty="0" smtClean="0"/>
              <a:t>processes </a:t>
            </a:r>
            <a:r>
              <a:rPr lang="en-US" dirty="0"/>
              <a:t>for making </a:t>
            </a:r>
            <a:r>
              <a:rPr lang="en-US" dirty="0" smtClean="0"/>
              <a:t>decisions.</a:t>
            </a:r>
            <a:endParaRPr lang="en-US" dirty="0"/>
          </a:p>
          <a:p>
            <a:r>
              <a:rPr lang="en-US" dirty="0" smtClean="0"/>
              <a:t>Areas </a:t>
            </a:r>
            <a:r>
              <a:rPr lang="en-US" dirty="0"/>
              <a:t>managed for the persistence of biodiversity and other </a:t>
            </a:r>
            <a:r>
              <a:rPr lang="en-US" dirty="0" smtClean="0"/>
              <a:t>societal and ecological  </a:t>
            </a:r>
            <a:r>
              <a:rPr lang="en-US" dirty="0"/>
              <a:t>values </a:t>
            </a:r>
            <a:r>
              <a:rPr lang="en-US" dirty="0" smtClean="0"/>
              <a:t>(NOT </a:t>
            </a:r>
            <a:r>
              <a:rPr lang="en-US" dirty="0"/>
              <a:t>just about reserves</a:t>
            </a:r>
            <a:r>
              <a:rPr lang="en-US" dirty="0" smtClean="0"/>
              <a:t>).</a:t>
            </a:r>
          </a:p>
          <a:p>
            <a:endParaRPr lang="en-US" dirty="0"/>
          </a:p>
          <a:p>
            <a:r>
              <a:rPr lang="en-US" dirty="0" smtClean="0"/>
              <a:t>In a conservation planning context we may focus on identifying areas that provide the greatest benefit while minimizing costs.</a:t>
            </a:r>
            <a:endParaRPr lang="en-US" dirty="0"/>
          </a:p>
          <a:p>
            <a:endParaRPr lang="en-US" dirty="0"/>
          </a:p>
          <a:p>
            <a:endParaRPr lang="en-US" dirty="0"/>
          </a:p>
        </p:txBody>
      </p:sp>
    </p:spTree>
    <p:extLst>
      <p:ext uri="{BB962C8B-B14F-4D97-AF65-F5344CB8AC3E}">
        <p14:creationId xmlns:p14="http://schemas.microsoft.com/office/powerpoint/2010/main" val="2703868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1835150" y="188913"/>
            <a:ext cx="6923088" cy="954107"/>
          </a:xfrm>
          <a:noFill/>
        </p:spPr>
        <p:txBody>
          <a:bodyPr anchor="t">
            <a:spAutoFit/>
          </a:bodyPr>
          <a:lstStyle/>
          <a:p>
            <a:pPr algn="r" eaLnBrk="1" hangingPunct="1">
              <a:spcBef>
                <a:spcPct val="50000"/>
              </a:spcBef>
            </a:pPr>
            <a:r>
              <a:rPr lang="en-US" altLang="en-US" sz="2800" b="1" dirty="0" smtClean="0">
                <a:latin typeface="Arial" panose="020B0604020202020204" pitchFamily="34" charset="0"/>
              </a:rPr>
              <a:t>Reserve Design Problem</a:t>
            </a:r>
            <a:br>
              <a:rPr lang="en-US" altLang="en-US" sz="2800" b="1" dirty="0" smtClean="0">
                <a:latin typeface="Arial" panose="020B0604020202020204" pitchFamily="34" charset="0"/>
              </a:rPr>
            </a:br>
            <a:r>
              <a:rPr lang="en-US" altLang="en-US" sz="2800" b="1" dirty="0" smtClean="0">
                <a:latin typeface="Arial" panose="020B0604020202020204" pitchFamily="34" charset="0"/>
              </a:rPr>
              <a:t>What determines conservation priority?</a:t>
            </a:r>
          </a:p>
        </p:txBody>
      </p:sp>
      <p:sp>
        <p:nvSpPr>
          <p:cNvPr id="19458" name="Rectangle 3"/>
          <p:cNvSpPr>
            <a:spLocks noGrp="1" noChangeArrowheads="1"/>
          </p:cNvSpPr>
          <p:nvPr>
            <p:ph type="body" idx="1"/>
          </p:nvPr>
        </p:nvSpPr>
        <p:spPr>
          <a:xfrm>
            <a:off x="457200" y="1196975"/>
            <a:ext cx="8229600" cy="5472113"/>
          </a:xfrm>
        </p:spPr>
        <p:txBody>
          <a:bodyPr/>
          <a:lstStyle/>
          <a:p>
            <a:pPr eaLnBrk="1" hangingPunct="1">
              <a:lnSpc>
                <a:spcPct val="80000"/>
              </a:lnSpc>
              <a:buFontTx/>
              <a:buNone/>
            </a:pPr>
            <a:r>
              <a:rPr lang="en-US" altLang="en-US" sz="2400" smtClean="0">
                <a:latin typeface="Arial" panose="020B0604020202020204" pitchFamily="34" charset="0"/>
              </a:rPr>
              <a:t>	</a:t>
            </a:r>
          </a:p>
          <a:p>
            <a:pPr eaLnBrk="1" hangingPunct="1">
              <a:lnSpc>
                <a:spcPct val="80000"/>
              </a:lnSpc>
              <a:buFontTx/>
              <a:buNone/>
            </a:pPr>
            <a:endParaRPr lang="en-US" altLang="en-US" sz="2400" smtClean="0">
              <a:latin typeface="Arial" panose="020B0604020202020204" pitchFamily="34" charset="0"/>
            </a:endParaRPr>
          </a:p>
          <a:p>
            <a:pPr eaLnBrk="1" hangingPunct="1">
              <a:lnSpc>
                <a:spcPct val="80000"/>
              </a:lnSpc>
              <a:buFontTx/>
              <a:buNone/>
            </a:pPr>
            <a:endParaRPr lang="en-US" altLang="en-US" sz="2400" smtClean="0">
              <a:latin typeface="Arial" panose="020B0604020202020204" pitchFamily="34" charset="0"/>
            </a:endParaRPr>
          </a:p>
          <a:p>
            <a:pPr eaLnBrk="1" hangingPunct="1">
              <a:lnSpc>
                <a:spcPct val="80000"/>
              </a:lnSpc>
              <a:buFontTx/>
              <a:buNone/>
            </a:pPr>
            <a:endParaRPr lang="en-US" altLang="en-US" sz="2400" smtClean="0">
              <a:latin typeface="Arial" panose="020B0604020202020204" pitchFamily="34" charset="0"/>
            </a:endParaRPr>
          </a:p>
          <a:p>
            <a:pPr eaLnBrk="1" hangingPunct="1">
              <a:lnSpc>
                <a:spcPct val="80000"/>
              </a:lnSpc>
              <a:buFontTx/>
              <a:buNone/>
            </a:pPr>
            <a:endParaRPr lang="en-US" altLang="en-US" sz="1600" smtClean="0">
              <a:latin typeface="Arial" panose="020B0604020202020204" pitchFamily="34" charset="0"/>
            </a:endParaRPr>
          </a:p>
          <a:p>
            <a:pPr eaLnBrk="1" hangingPunct="1">
              <a:lnSpc>
                <a:spcPct val="80000"/>
              </a:lnSpc>
              <a:buFontTx/>
              <a:buNone/>
            </a:pPr>
            <a:r>
              <a:rPr lang="en-US" altLang="en-US" sz="1600" smtClean="0">
                <a:latin typeface="Arial" panose="020B0604020202020204" pitchFamily="34" charset="0"/>
              </a:rPr>
              <a:t>Suitability for other uses, 			</a:t>
            </a:r>
          </a:p>
          <a:p>
            <a:pPr eaLnBrk="1" hangingPunct="1">
              <a:lnSpc>
                <a:spcPct val="80000"/>
              </a:lnSpc>
              <a:buFontTx/>
              <a:buNone/>
            </a:pPr>
            <a:r>
              <a:rPr lang="en-US" altLang="en-US" sz="1600" smtClean="0">
                <a:latin typeface="Arial" panose="020B0604020202020204" pitchFamily="34" charset="0"/>
              </a:rPr>
              <a:t>scenic beauty, recreational value		 Charismatic animals</a:t>
            </a:r>
          </a:p>
          <a:p>
            <a:pPr eaLnBrk="1" hangingPunct="1">
              <a:lnSpc>
                <a:spcPct val="80000"/>
              </a:lnSpc>
              <a:buFontTx/>
              <a:buNone/>
            </a:pPr>
            <a:r>
              <a:rPr lang="en-US" altLang="en-US" sz="2400" smtClean="0">
                <a:latin typeface="Arial" panose="020B0604020202020204" pitchFamily="34" charset="0"/>
              </a:rPr>
              <a:t>					</a:t>
            </a:r>
            <a:r>
              <a:rPr lang="en-US" altLang="en-US" sz="2400" b="1" u="sng" smtClean="0">
                <a:latin typeface="Arial" panose="020B0604020202020204" pitchFamily="34" charset="0"/>
              </a:rPr>
              <a:t>vs</a:t>
            </a:r>
          </a:p>
          <a:p>
            <a:pPr eaLnBrk="1" hangingPunct="1">
              <a:lnSpc>
                <a:spcPct val="80000"/>
              </a:lnSpc>
              <a:buFontTx/>
              <a:buNone/>
            </a:pPr>
            <a:r>
              <a:rPr lang="en-US" altLang="en-US" sz="2400" smtClean="0">
                <a:latin typeface="Arial" panose="020B0604020202020204" pitchFamily="34" charset="0"/>
              </a:rPr>
              <a:t>	</a:t>
            </a:r>
          </a:p>
          <a:p>
            <a:pPr eaLnBrk="1" hangingPunct="1">
              <a:lnSpc>
                <a:spcPct val="80000"/>
              </a:lnSpc>
              <a:buFontTx/>
              <a:buNone/>
            </a:pPr>
            <a:r>
              <a:rPr lang="en-US" altLang="en-US" sz="2400" smtClean="0">
                <a:latin typeface="Arial" panose="020B0604020202020204" pitchFamily="34" charset="0"/>
              </a:rPr>
              <a:t>	</a:t>
            </a:r>
          </a:p>
          <a:p>
            <a:pPr eaLnBrk="1" hangingPunct="1">
              <a:lnSpc>
                <a:spcPct val="80000"/>
              </a:lnSpc>
              <a:buFontTx/>
              <a:buNone/>
            </a:pPr>
            <a:endParaRPr lang="en-US" altLang="en-US" sz="2400" smtClean="0">
              <a:latin typeface="Arial" panose="020B0604020202020204" pitchFamily="34" charset="0"/>
            </a:endParaRPr>
          </a:p>
          <a:p>
            <a:pPr eaLnBrk="1" hangingPunct="1">
              <a:lnSpc>
                <a:spcPct val="80000"/>
              </a:lnSpc>
              <a:buFontTx/>
              <a:buNone/>
            </a:pPr>
            <a:endParaRPr lang="en-US" altLang="en-US" sz="2400" smtClean="0">
              <a:latin typeface="Arial" panose="020B0604020202020204" pitchFamily="34" charset="0"/>
            </a:endParaRPr>
          </a:p>
          <a:p>
            <a:pPr eaLnBrk="1" hangingPunct="1">
              <a:lnSpc>
                <a:spcPct val="80000"/>
              </a:lnSpc>
              <a:buFontTx/>
              <a:buNone/>
            </a:pPr>
            <a:endParaRPr lang="en-US" altLang="en-US" sz="2400" smtClean="0">
              <a:latin typeface="Arial" panose="020B0604020202020204" pitchFamily="34" charset="0"/>
            </a:endParaRPr>
          </a:p>
          <a:p>
            <a:pPr eaLnBrk="1" hangingPunct="1">
              <a:lnSpc>
                <a:spcPct val="80000"/>
              </a:lnSpc>
              <a:buFontTx/>
              <a:buNone/>
            </a:pPr>
            <a:endParaRPr lang="en-US" altLang="en-US" sz="2400" smtClean="0">
              <a:latin typeface="Arial" panose="020B0604020202020204" pitchFamily="34" charset="0"/>
            </a:endParaRPr>
          </a:p>
          <a:p>
            <a:pPr eaLnBrk="1" hangingPunct="1">
              <a:lnSpc>
                <a:spcPct val="80000"/>
              </a:lnSpc>
              <a:buFontTx/>
              <a:buNone/>
            </a:pPr>
            <a:endParaRPr lang="en-US" altLang="en-US" sz="1600" smtClean="0">
              <a:latin typeface="Arial" panose="020B0604020202020204" pitchFamily="34" charset="0"/>
            </a:endParaRPr>
          </a:p>
          <a:p>
            <a:pPr eaLnBrk="1" hangingPunct="1">
              <a:lnSpc>
                <a:spcPct val="80000"/>
              </a:lnSpc>
              <a:buFontTx/>
              <a:buNone/>
            </a:pPr>
            <a:r>
              <a:rPr lang="en-US" altLang="en-US" sz="1600" smtClean="0">
                <a:latin typeface="Arial" panose="020B0604020202020204" pitchFamily="34" charset="0"/>
              </a:rPr>
              <a:t>All levels of biodiversity, ecosystem processes, cost-effectiveness, threats, condition …</a:t>
            </a:r>
          </a:p>
        </p:txBody>
      </p:sp>
      <p:pic>
        <p:nvPicPr>
          <p:cNvPr id="1946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628775"/>
            <a:ext cx="3865562"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1628775"/>
            <a:ext cx="219075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3933825"/>
            <a:ext cx="2657475" cy="212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3933825"/>
            <a:ext cx="1397000"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0" descr="Image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263" y="3905250"/>
            <a:ext cx="3455987"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201985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Effective conservation plans are:</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b="1" dirty="0" smtClean="0"/>
              <a:t>C</a:t>
            </a:r>
            <a:r>
              <a:rPr lang="en-US" dirty="0" smtClean="0"/>
              <a:t>omprehensive</a:t>
            </a:r>
          </a:p>
          <a:p>
            <a:pPr marL="0" indent="0">
              <a:buNone/>
            </a:pPr>
            <a:r>
              <a:rPr lang="en-US" b="1" dirty="0" smtClean="0"/>
              <a:t>A</a:t>
            </a:r>
            <a:r>
              <a:rPr lang="en-US" dirty="0" smtClean="0"/>
              <a:t>dequate</a:t>
            </a:r>
          </a:p>
          <a:p>
            <a:pPr marL="0" indent="0">
              <a:buNone/>
            </a:pPr>
            <a:r>
              <a:rPr lang="en-US" b="1" dirty="0" smtClean="0"/>
              <a:t>R</a:t>
            </a:r>
            <a:r>
              <a:rPr lang="en-US" dirty="0" smtClean="0"/>
              <a:t>epresentative</a:t>
            </a:r>
          </a:p>
          <a:p>
            <a:pPr marL="0" indent="0">
              <a:buNone/>
            </a:pPr>
            <a:r>
              <a:rPr lang="en-US" b="1" dirty="0" smtClean="0"/>
              <a:t>E</a:t>
            </a:r>
            <a:r>
              <a:rPr lang="en-US" dirty="0" smtClean="0"/>
              <a:t>fficient</a:t>
            </a:r>
          </a:p>
          <a:p>
            <a:endParaRPr lang="en-US" dirty="0"/>
          </a:p>
          <a:p>
            <a:r>
              <a:rPr lang="en-US" dirty="0" smtClean="0"/>
              <a:t>Reserve site selection: need </a:t>
            </a:r>
            <a:r>
              <a:rPr lang="en-US" dirty="0"/>
              <a:t>to </a:t>
            </a:r>
            <a:r>
              <a:rPr lang="en-US" dirty="0" smtClean="0"/>
              <a:t>first establish </a:t>
            </a:r>
            <a:r>
              <a:rPr lang="en-US" dirty="0"/>
              <a:t>this question as a formal </a:t>
            </a:r>
            <a:r>
              <a:rPr lang="en-US" dirty="0" smtClean="0"/>
              <a:t>problem.</a:t>
            </a:r>
            <a:endParaRPr lang="en-US" dirty="0"/>
          </a:p>
          <a:p>
            <a:r>
              <a:rPr lang="en-US" dirty="0"/>
              <a:t>Two typical conservation area selection problems:</a:t>
            </a:r>
          </a:p>
          <a:p>
            <a:endParaRPr lang="en-US" dirty="0"/>
          </a:p>
          <a:p>
            <a:r>
              <a:rPr lang="en-US" dirty="0"/>
              <a:t>The minimum set problem; capture a set amount of biodiversity for the least </a:t>
            </a:r>
            <a:r>
              <a:rPr lang="en-US" dirty="0" smtClean="0"/>
              <a:t>cost.</a:t>
            </a:r>
            <a:endParaRPr lang="en-US" dirty="0"/>
          </a:p>
          <a:p>
            <a:endParaRPr lang="en-US" dirty="0"/>
          </a:p>
          <a:p>
            <a:r>
              <a:rPr lang="en-US" dirty="0"/>
              <a:t>The maximum coverage problem; capture as much biodiversity as possible </a:t>
            </a:r>
            <a:r>
              <a:rPr lang="en-US" dirty="0" smtClean="0"/>
              <a:t>given a </a:t>
            </a:r>
            <a:r>
              <a:rPr lang="en-US" dirty="0"/>
              <a:t>fixed </a:t>
            </a:r>
            <a:r>
              <a:rPr lang="en-US" dirty="0" smtClean="0"/>
              <a:t>budget.</a:t>
            </a:r>
            <a:endParaRPr lang="en-US" dirty="0"/>
          </a:p>
          <a:p>
            <a:endParaRPr lang="en-US" dirty="0"/>
          </a:p>
          <a:p>
            <a:endParaRPr lang="en-US" dirty="0"/>
          </a:p>
        </p:txBody>
      </p:sp>
    </p:spTree>
    <p:extLst>
      <p:ext uri="{BB962C8B-B14F-4D97-AF65-F5344CB8AC3E}">
        <p14:creationId xmlns:p14="http://schemas.microsoft.com/office/powerpoint/2010/main" val="594572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Reserve design problem</a:t>
            </a:r>
            <a:endParaRPr lang="en-US" dirty="0"/>
          </a:p>
        </p:txBody>
      </p:sp>
      <p:pic>
        <p:nvPicPr>
          <p:cNvPr id="4" name="Content Placeholder 3" descr="Screen Shot 2016-03-10 at 8.46.13 PM.png"/>
          <p:cNvPicPr>
            <a:picLocks noGrp="1" noChangeAspect="1"/>
          </p:cNvPicPr>
          <p:nvPr>
            <p:ph idx="1"/>
          </p:nvPr>
        </p:nvPicPr>
        <p:blipFill>
          <a:blip r:embed="rId2">
            <a:extLst>
              <a:ext uri="{28A0092B-C50C-407E-A947-70E740481C1C}">
                <a14:useLocalDpi xmlns:a14="http://schemas.microsoft.com/office/drawing/2010/main" val="0"/>
              </a:ext>
            </a:extLst>
          </a:blip>
          <a:srcRect t="-8582" b="-8582"/>
          <a:stretch>
            <a:fillRect/>
          </a:stretch>
        </p:blipFill>
        <p:spPr>
          <a:xfrm>
            <a:off x="1305650" y="601449"/>
            <a:ext cx="6704586" cy="4552497"/>
          </a:xfrm>
        </p:spPr>
      </p:pic>
      <p:sp>
        <p:nvSpPr>
          <p:cNvPr id="3" name="TextBox 2"/>
          <p:cNvSpPr txBox="1"/>
          <p:nvPr/>
        </p:nvSpPr>
        <p:spPr>
          <a:xfrm>
            <a:off x="457200" y="5153946"/>
            <a:ext cx="8229600" cy="1938992"/>
          </a:xfrm>
          <a:prstGeom prst="rect">
            <a:avLst/>
          </a:prstGeom>
          <a:noFill/>
        </p:spPr>
        <p:txBody>
          <a:bodyPr wrap="square" rtlCol="0">
            <a:spAutoFit/>
          </a:bodyPr>
          <a:lstStyle/>
          <a:p>
            <a:r>
              <a:rPr lang="en-US" sz="2400" dirty="0" smtClean="0"/>
              <a:t>Site A has the most species, but need an additional 2 sites to include all species</a:t>
            </a:r>
          </a:p>
          <a:p>
            <a:endParaRPr lang="en-US" sz="2400" dirty="0" smtClean="0"/>
          </a:p>
          <a:p>
            <a:r>
              <a:rPr lang="en-US" sz="2400" dirty="0" smtClean="0"/>
              <a:t>Choosing sites C &amp; E includes all species in fewer sites.</a:t>
            </a:r>
          </a:p>
          <a:p>
            <a:endParaRPr lang="en-US" sz="2400" dirty="0"/>
          </a:p>
        </p:txBody>
      </p:sp>
    </p:spTree>
    <p:extLst>
      <p:ext uri="{BB962C8B-B14F-4D97-AF65-F5344CB8AC3E}">
        <p14:creationId xmlns:p14="http://schemas.microsoft.com/office/powerpoint/2010/main" val="2754113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Reserve site selection hands-on exercise 1</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“exercise_spreadsheet_ver2.xls”, worksheet “3 features”</a:t>
            </a:r>
          </a:p>
          <a:p>
            <a:r>
              <a:rPr lang="en-US" sz="2400" dirty="0" smtClean="0"/>
              <a:t>We are interested in conserving at least 20% of the abundance of each of 3 species by siting some reserves. </a:t>
            </a:r>
          </a:p>
          <a:p>
            <a:r>
              <a:rPr lang="en-US" sz="2400" dirty="0" smtClean="0"/>
              <a:t>We have 100 planning units as possible locations for reserves, each with different costs.</a:t>
            </a:r>
          </a:p>
          <a:p>
            <a:r>
              <a:rPr lang="en-US" sz="2400" dirty="0" smtClean="0"/>
              <a:t>Goal – select a set of planning units that meets the target objectives while minimizing costs.</a:t>
            </a:r>
          </a:p>
          <a:p>
            <a:r>
              <a:rPr lang="en-US" sz="2400" dirty="0" smtClean="0"/>
              <a:t>You have 5 minutes!</a:t>
            </a:r>
            <a:endParaRPr lang="en-US" sz="2400" dirty="0"/>
          </a:p>
        </p:txBody>
      </p:sp>
      <p:pic>
        <p:nvPicPr>
          <p:cNvPr id="4" name="Picture 3"/>
          <p:cNvPicPr>
            <a:picLocks noChangeAspect="1"/>
          </p:cNvPicPr>
          <p:nvPr/>
        </p:nvPicPr>
        <p:blipFill>
          <a:blip r:embed="rId2"/>
          <a:stretch>
            <a:fillRect/>
          </a:stretch>
        </p:blipFill>
        <p:spPr>
          <a:xfrm>
            <a:off x="931573" y="4486250"/>
            <a:ext cx="7096125" cy="2333625"/>
          </a:xfrm>
          <a:prstGeom prst="rect">
            <a:avLst/>
          </a:prstGeom>
        </p:spPr>
      </p:pic>
    </p:spTree>
    <p:extLst>
      <p:ext uri="{BB962C8B-B14F-4D97-AF65-F5344CB8AC3E}">
        <p14:creationId xmlns:p14="http://schemas.microsoft.com/office/powerpoint/2010/main" val="128027883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Reserve site selection</a:t>
            </a:r>
            <a:endParaRPr lang="en-US" dirty="0"/>
          </a:p>
        </p:txBody>
      </p:sp>
      <p:sp>
        <p:nvSpPr>
          <p:cNvPr id="3" name="Content Placeholder 2"/>
          <p:cNvSpPr>
            <a:spLocks noGrp="1"/>
          </p:cNvSpPr>
          <p:nvPr>
            <p:ph idx="1"/>
          </p:nvPr>
        </p:nvSpPr>
        <p:spPr/>
        <p:txBody>
          <a:bodyPr/>
          <a:lstStyle/>
          <a:p>
            <a:r>
              <a:rPr lang="en-US" dirty="0" smtClean="0"/>
              <a:t>Identifying solutions that meet our targets is possible this way.</a:t>
            </a:r>
          </a:p>
          <a:p>
            <a:r>
              <a:rPr lang="en-US" dirty="0" smtClean="0"/>
              <a:t>Can get difficult when needing to consider</a:t>
            </a:r>
          </a:p>
          <a:p>
            <a:pPr lvl="1"/>
            <a:r>
              <a:rPr lang="en-US" dirty="0" smtClean="0"/>
              <a:t>many ecosystem features</a:t>
            </a:r>
          </a:p>
          <a:p>
            <a:pPr lvl="1"/>
            <a:r>
              <a:rPr lang="en-US" dirty="0" smtClean="0"/>
              <a:t>lots of possible planning units</a:t>
            </a:r>
          </a:p>
          <a:p>
            <a:pPr lvl="1"/>
            <a:r>
              <a:rPr lang="en-US" dirty="0" smtClean="0"/>
              <a:t>Additional factors or activities influencing cost of selecting certain sites.</a:t>
            </a:r>
          </a:p>
          <a:p>
            <a:r>
              <a:rPr lang="en-US" dirty="0" err="1" smtClean="0"/>
              <a:t>Marxan</a:t>
            </a:r>
            <a:r>
              <a:rPr lang="en-US" dirty="0" smtClean="0"/>
              <a:t> is a </a:t>
            </a:r>
            <a:r>
              <a:rPr lang="en-US" b="1" dirty="0" smtClean="0"/>
              <a:t>decision support tool</a:t>
            </a:r>
            <a:r>
              <a:rPr lang="en-US" dirty="0" smtClean="0"/>
              <a:t> that addresses the minimum set problem systematically.</a:t>
            </a:r>
            <a:endParaRPr lang="en-US" dirty="0"/>
          </a:p>
        </p:txBody>
      </p:sp>
    </p:spTree>
    <p:extLst>
      <p:ext uri="{BB962C8B-B14F-4D97-AF65-F5344CB8AC3E}">
        <p14:creationId xmlns:p14="http://schemas.microsoft.com/office/powerpoint/2010/main" val="2278649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boundary length</a:t>
            </a:r>
            <a:endParaRPr lang="en-US" dirty="0"/>
          </a:p>
        </p:txBody>
      </p:sp>
      <p:sp>
        <p:nvSpPr>
          <p:cNvPr id="5" name="Content Placeholder 4"/>
          <p:cNvSpPr>
            <a:spLocks noGrp="1"/>
          </p:cNvSpPr>
          <p:nvPr>
            <p:ph idx="1"/>
          </p:nvPr>
        </p:nvSpPr>
        <p:spPr/>
        <p:txBody>
          <a:bodyPr>
            <a:normAutofit/>
          </a:bodyPr>
          <a:lstStyle/>
          <a:p>
            <a:r>
              <a:rPr lang="en-US" sz="2800" dirty="0" smtClean="0"/>
              <a:t>Reserve designs with many fragmented planning units may be difficult to manage.</a:t>
            </a:r>
          </a:p>
          <a:p>
            <a:r>
              <a:rPr lang="en-US" sz="2800" dirty="0" smtClean="0"/>
              <a:t>Edge effects &amp; reduced connectivity may leas to reduced ecological </a:t>
            </a:r>
            <a:r>
              <a:rPr lang="en-US" sz="2800" dirty="0" err="1" smtClean="0"/>
              <a:t>vaiabiltiy</a:t>
            </a:r>
            <a:r>
              <a:rPr lang="en-US" sz="2800" dirty="0" smtClean="0"/>
              <a:t>.</a:t>
            </a:r>
          </a:p>
        </p:txBody>
      </p:sp>
      <p:pic>
        <p:nvPicPr>
          <p:cNvPr id="4" name="Picture 3"/>
          <p:cNvPicPr>
            <a:picLocks noChangeAspect="1"/>
          </p:cNvPicPr>
          <p:nvPr/>
        </p:nvPicPr>
        <p:blipFill>
          <a:blip r:embed="rId2"/>
          <a:stretch>
            <a:fillRect/>
          </a:stretch>
        </p:blipFill>
        <p:spPr>
          <a:xfrm>
            <a:off x="-983343" y="3046059"/>
            <a:ext cx="8760459" cy="5588417"/>
          </a:xfrm>
          <a:prstGeom prst="rect">
            <a:avLst/>
          </a:prstGeom>
        </p:spPr>
      </p:pic>
    </p:spTree>
    <p:extLst>
      <p:ext uri="{BB962C8B-B14F-4D97-AF65-F5344CB8AC3E}">
        <p14:creationId xmlns:p14="http://schemas.microsoft.com/office/powerpoint/2010/main" val="365391978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Marxan</a:t>
            </a:r>
            <a:r>
              <a:rPr lang="en-US" dirty="0"/>
              <a:t> (http://</a:t>
            </a:r>
            <a:r>
              <a:rPr lang="en-US" dirty="0" err="1"/>
              <a:t>www.uq.edu.au</a:t>
            </a:r>
            <a:r>
              <a:rPr lang="en-US" dirty="0"/>
              <a:t>/</a:t>
            </a:r>
            <a:r>
              <a:rPr lang="en-US" dirty="0" err="1"/>
              <a:t>marxan</a:t>
            </a:r>
            <a:r>
              <a:rPr lang="en-US" dirty="0" smtClean="0"/>
              <a:t>/)</a:t>
            </a:r>
            <a:endParaRPr lang="en-US" dirty="0"/>
          </a:p>
        </p:txBody>
      </p:sp>
      <p:sp>
        <p:nvSpPr>
          <p:cNvPr id="3" name="Content Placeholder 2"/>
          <p:cNvSpPr>
            <a:spLocks noGrp="1"/>
          </p:cNvSpPr>
          <p:nvPr>
            <p:ph idx="1"/>
          </p:nvPr>
        </p:nvSpPr>
        <p:spPr/>
        <p:txBody>
          <a:bodyPr>
            <a:normAutofit/>
          </a:bodyPr>
          <a:lstStyle/>
          <a:p>
            <a:r>
              <a:rPr lang="en-US" sz="2400" dirty="0" smtClean="0"/>
              <a:t>Addresses </a:t>
            </a:r>
            <a:r>
              <a:rPr lang="en-US" sz="2400" dirty="0"/>
              <a:t>core Systematic Conservation Planning </a:t>
            </a:r>
            <a:r>
              <a:rPr lang="en-US" sz="2400" dirty="0" smtClean="0"/>
              <a:t>principles.</a:t>
            </a:r>
          </a:p>
          <a:p>
            <a:r>
              <a:rPr lang="en-US" sz="2400" dirty="0" smtClean="0"/>
              <a:t>Identifies </a:t>
            </a:r>
            <a:r>
              <a:rPr lang="en-US" sz="2400" dirty="0"/>
              <a:t>multiple good solutions, even to very large </a:t>
            </a:r>
            <a:r>
              <a:rPr lang="en-US" sz="2400" dirty="0" smtClean="0"/>
              <a:t>problems.</a:t>
            </a:r>
            <a:endParaRPr lang="en-US" sz="2400" dirty="0"/>
          </a:p>
          <a:p>
            <a:r>
              <a:rPr lang="en-US" sz="2400" dirty="0"/>
              <a:t>Systematic, repeatable and transparent area </a:t>
            </a:r>
            <a:r>
              <a:rPr lang="en-US" sz="2400" dirty="0" smtClean="0"/>
              <a:t>selection.</a:t>
            </a:r>
            <a:endParaRPr lang="en-US" sz="2400" dirty="0"/>
          </a:p>
          <a:p>
            <a:r>
              <a:rPr lang="en-US" sz="2400" dirty="0"/>
              <a:t>Easy to </a:t>
            </a:r>
            <a:r>
              <a:rPr lang="en-US" sz="2400" dirty="0" smtClean="0"/>
              <a:t>use.</a:t>
            </a:r>
            <a:endParaRPr lang="en-US" sz="2400" dirty="0"/>
          </a:p>
          <a:p>
            <a:r>
              <a:rPr lang="en-US" sz="2400" dirty="0"/>
              <a:t>FREE</a:t>
            </a:r>
          </a:p>
          <a:p>
            <a:endParaRPr lang="en-US" sz="2400" dirty="0"/>
          </a:p>
        </p:txBody>
      </p:sp>
      <p:pic>
        <p:nvPicPr>
          <p:cNvPr id="4" name="Picture 3"/>
          <p:cNvPicPr>
            <a:picLocks noChangeAspect="1"/>
          </p:cNvPicPr>
          <p:nvPr/>
        </p:nvPicPr>
        <p:blipFill>
          <a:blip r:embed="rId2"/>
          <a:stretch>
            <a:fillRect/>
          </a:stretch>
        </p:blipFill>
        <p:spPr>
          <a:xfrm>
            <a:off x="1888114" y="3241790"/>
            <a:ext cx="6798686" cy="6560016"/>
          </a:xfrm>
          <a:prstGeom prst="rect">
            <a:avLst/>
          </a:prstGeom>
        </p:spPr>
      </p:pic>
    </p:spTree>
    <p:extLst>
      <p:ext uri="{BB962C8B-B14F-4D97-AF65-F5344CB8AC3E}">
        <p14:creationId xmlns:p14="http://schemas.microsoft.com/office/powerpoint/2010/main" val="933811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Schedule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94827157"/>
              </p:ext>
            </p:extLst>
          </p:nvPr>
        </p:nvGraphicFramePr>
        <p:xfrm>
          <a:off x="470027" y="923387"/>
          <a:ext cx="8216772" cy="5853683"/>
        </p:xfrm>
        <a:graphic>
          <a:graphicData uri="http://schemas.openxmlformats.org/drawingml/2006/table">
            <a:tbl>
              <a:tblPr firstRow="1" bandRow="1">
                <a:tableStyleId>{5C22544A-7EE6-4342-B048-85BDC9FD1C3A}</a:tableStyleId>
              </a:tblPr>
              <a:tblGrid>
                <a:gridCol w="822745"/>
                <a:gridCol w="5696607"/>
                <a:gridCol w="1697420"/>
              </a:tblGrid>
              <a:tr h="359370">
                <a:tc>
                  <a:txBody>
                    <a:bodyPr/>
                    <a:lstStyle/>
                    <a:p>
                      <a:r>
                        <a:rPr lang="en-US" dirty="0" smtClean="0"/>
                        <a:t>Week</a:t>
                      </a:r>
                      <a:endParaRPr lang="en-US" dirty="0"/>
                    </a:p>
                  </a:txBody>
                  <a:tcPr/>
                </a:tc>
                <a:tc>
                  <a:txBody>
                    <a:bodyPr/>
                    <a:lstStyle/>
                    <a:p>
                      <a:r>
                        <a:rPr lang="en-US" dirty="0" smtClean="0"/>
                        <a:t>Topic</a:t>
                      </a:r>
                      <a:endParaRPr lang="en-US" dirty="0"/>
                    </a:p>
                  </a:txBody>
                  <a:tcPr/>
                </a:tc>
                <a:tc>
                  <a:txBody>
                    <a:bodyPr/>
                    <a:lstStyle/>
                    <a:p>
                      <a:r>
                        <a:rPr lang="en-US" dirty="0" smtClean="0"/>
                        <a:t>Assignments</a:t>
                      </a:r>
                      <a:endParaRPr lang="en-US" dirty="0"/>
                    </a:p>
                  </a:txBody>
                  <a:tcPr/>
                </a:tc>
              </a:tr>
              <a:tr h="359370">
                <a:tc>
                  <a:txBody>
                    <a:bodyPr/>
                    <a:lstStyle/>
                    <a:p>
                      <a:r>
                        <a:rPr lang="en-US" dirty="0" smtClean="0">
                          <a:solidFill>
                            <a:schemeClr val="tx1"/>
                          </a:solidFill>
                        </a:rPr>
                        <a:t>1/29</a:t>
                      </a:r>
                      <a:endParaRPr lang="en-US" dirty="0">
                        <a:solidFill>
                          <a:schemeClr val="tx1"/>
                        </a:solidFill>
                      </a:endParaRPr>
                    </a:p>
                  </a:txBody>
                  <a:tcPr/>
                </a:tc>
                <a:tc>
                  <a:txBody>
                    <a:bodyPr/>
                    <a:lstStyle/>
                    <a:p>
                      <a:r>
                        <a:rPr lang="en-US" dirty="0" smtClean="0">
                          <a:solidFill>
                            <a:schemeClr val="tx1"/>
                          </a:solidFill>
                        </a:rPr>
                        <a:t>Intro to EBM, review of fisheries assessment models</a:t>
                      </a:r>
                      <a:endParaRPr lang="en-US" dirty="0">
                        <a:solidFill>
                          <a:schemeClr val="tx1"/>
                        </a:solidFill>
                      </a:endParaRPr>
                    </a:p>
                  </a:txBody>
                  <a:tcPr/>
                </a:tc>
                <a:tc>
                  <a:txBody>
                    <a:bodyPr/>
                    <a:lstStyle/>
                    <a:p>
                      <a:endParaRPr lang="en-US" dirty="0">
                        <a:solidFill>
                          <a:schemeClr val="accent2"/>
                        </a:solidFill>
                      </a:endParaRPr>
                    </a:p>
                  </a:txBody>
                  <a:tcPr/>
                </a:tc>
              </a:tr>
              <a:tr h="359370">
                <a:tc>
                  <a:txBody>
                    <a:bodyPr/>
                    <a:lstStyle/>
                    <a:p>
                      <a:r>
                        <a:rPr lang="en-US" dirty="0" smtClean="0"/>
                        <a:t>2/5</a:t>
                      </a:r>
                      <a:endParaRPr lang="en-US" dirty="0"/>
                    </a:p>
                  </a:txBody>
                  <a:tcPr/>
                </a:tc>
                <a:tc>
                  <a:txBody>
                    <a:bodyPr/>
                    <a:lstStyle/>
                    <a:p>
                      <a:r>
                        <a:rPr lang="en-US" dirty="0" smtClean="0"/>
                        <a:t>No Class - weather</a:t>
                      </a:r>
                      <a:endParaRPr lang="en-US" dirty="0"/>
                    </a:p>
                  </a:txBody>
                  <a:tcPr/>
                </a:tc>
                <a:tc>
                  <a:txBody>
                    <a:bodyPr/>
                    <a:lstStyle/>
                    <a:p>
                      <a:endParaRPr lang="en-US" dirty="0"/>
                    </a:p>
                  </a:txBody>
                  <a:tcPr/>
                </a:tc>
              </a:tr>
              <a:tr h="359370">
                <a:tc>
                  <a:txBody>
                    <a:bodyPr/>
                    <a:lstStyle/>
                    <a:p>
                      <a:r>
                        <a:rPr lang="en-US" dirty="0" smtClean="0"/>
                        <a:t>2/12</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Stock assessment models with ecosystem processes</a:t>
                      </a:r>
                    </a:p>
                  </a:txBody>
                  <a:tcPr/>
                </a:tc>
                <a:tc>
                  <a:txBody>
                    <a:bodyPr/>
                    <a:lstStyle/>
                    <a:p>
                      <a:endParaRPr lang="en-US"/>
                    </a:p>
                  </a:txBody>
                  <a:tcPr/>
                </a:tc>
              </a:tr>
              <a:tr h="359370">
                <a:tc>
                  <a:txBody>
                    <a:bodyPr/>
                    <a:lstStyle/>
                    <a:p>
                      <a:r>
                        <a:rPr lang="en-US" dirty="0" smtClean="0"/>
                        <a:t>2/19</a:t>
                      </a:r>
                      <a:endParaRPr lang="en-US" dirty="0"/>
                    </a:p>
                  </a:txBody>
                  <a:tcPr/>
                </a:tc>
                <a:tc>
                  <a:txBody>
                    <a:bodyPr/>
                    <a:lstStyle/>
                    <a:p>
                      <a:r>
                        <a:rPr lang="en-US" dirty="0" smtClean="0"/>
                        <a:t>Guest lecture:</a:t>
                      </a:r>
                      <a:r>
                        <a:rPr lang="en-US" baseline="0" dirty="0" smtClean="0"/>
                        <a:t> </a:t>
                      </a:r>
                      <a:r>
                        <a:rPr lang="en-US" dirty="0" smtClean="0"/>
                        <a:t>Food web models</a:t>
                      </a:r>
                      <a:r>
                        <a:rPr lang="en-US" baseline="0" dirty="0" smtClean="0"/>
                        <a:t> I (</a:t>
                      </a:r>
                      <a:r>
                        <a:rPr lang="en-US" baseline="0" dirty="0" err="1" smtClean="0"/>
                        <a:t>Ecopath</a:t>
                      </a:r>
                      <a:r>
                        <a:rPr lang="en-US" baseline="0" dirty="0" smtClean="0"/>
                        <a:t>)</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HWK 1 due</a:t>
                      </a:r>
                    </a:p>
                  </a:txBody>
                  <a:tcPr/>
                </a:tc>
              </a:tr>
              <a:tr h="359370">
                <a:tc>
                  <a:txBody>
                    <a:bodyPr/>
                    <a:lstStyle/>
                    <a:p>
                      <a:r>
                        <a:rPr lang="en-US" dirty="0" smtClean="0"/>
                        <a:t>2/26</a:t>
                      </a:r>
                      <a:endParaRPr lang="en-US" dirty="0"/>
                    </a:p>
                  </a:txBody>
                  <a:tcPr/>
                </a:tc>
                <a:tc>
                  <a:txBody>
                    <a:bodyPr/>
                    <a:lstStyle/>
                    <a:p>
                      <a:r>
                        <a:rPr lang="en-US" dirty="0" smtClean="0"/>
                        <a:t>Guest lecture: Food</a:t>
                      </a:r>
                      <a:r>
                        <a:rPr lang="en-US" baseline="0" dirty="0" smtClean="0"/>
                        <a:t> web models II (</a:t>
                      </a:r>
                      <a:r>
                        <a:rPr lang="en-US" baseline="0" dirty="0" err="1" smtClean="0"/>
                        <a:t>Ecosim</a:t>
                      </a:r>
                      <a:r>
                        <a:rPr lang="en-US" baseline="0" dirty="0" smtClean="0"/>
                        <a:t>)</a:t>
                      </a:r>
                      <a:endParaRPr lang="en-US" dirty="0"/>
                    </a:p>
                  </a:txBody>
                  <a:tcPr/>
                </a:tc>
                <a:tc>
                  <a:txBody>
                    <a:bodyPr/>
                    <a:lstStyle/>
                    <a:p>
                      <a:r>
                        <a:rPr lang="en-US" dirty="0" smtClean="0"/>
                        <a:t>Project</a:t>
                      </a:r>
                      <a:r>
                        <a:rPr lang="en-US" baseline="0" dirty="0" smtClean="0"/>
                        <a:t> outlines</a:t>
                      </a:r>
                      <a:endParaRPr lang="en-US" dirty="0"/>
                    </a:p>
                  </a:txBody>
                  <a:tcPr/>
                </a:tc>
              </a:tr>
              <a:tr h="359370">
                <a:tc>
                  <a:txBody>
                    <a:bodyPr/>
                    <a:lstStyle/>
                    <a:p>
                      <a:r>
                        <a:rPr lang="en-US" dirty="0" smtClean="0">
                          <a:solidFill>
                            <a:schemeClr val="tx1"/>
                          </a:solidFill>
                        </a:rPr>
                        <a:t>3</a:t>
                      </a:r>
                      <a:r>
                        <a:rPr lang="en-US" baseline="0" dirty="0" smtClean="0">
                          <a:solidFill>
                            <a:schemeClr val="tx1"/>
                          </a:solidFill>
                        </a:rPr>
                        <a:t>/ 4</a:t>
                      </a:r>
                      <a:endParaRPr lang="en-US" dirty="0">
                        <a:solidFill>
                          <a:schemeClr val="tx1"/>
                        </a:solidFill>
                      </a:endParaRPr>
                    </a:p>
                  </a:txBody>
                  <a:tcPr/>
                </a:tc>
                <a:tc>
                  <a:txBody>
                    <a:bodyPr/>
                    <a:lstStyle/>
                    <a:p>
                      <a:r>
                        <a:rPr lang="en-US" dirty="0" smtClean="0">
                          <a:solidFill>
                            <a:schemeClr val="tx1"/>
                          </a:solidFill>
                        </a:rPr>
                        <a:t>Multispecies models, estimating species interactions</a:t>
                      </a:r>
                      <a:endParaRPr lang="en-US" dirty="0">
                        <a:solidFill>
                          <a:schemeClr val="tx1"/>
                        </a:solidFill>
                      </a:endParaRPr>
                    </a:p>
                  </a:txBody>
                  <a:tcPr/>
                </a:tc>
                <a:tc>
                  <a:txBody>
                    <a:bodyPr/>
                    <a:lstStyle/>
                    <a:p>
                      <a:endParaRPr lang="en-US" dirty="0">
                        <a:solidFill>
                          <a:schemeClr val="accent2"/>
                        </a:solidFill>
                      </a:endParaRPr>
                    </a:p>
                  </a:txBody>
                  <a:tcPr/>
                </a:tc>
              </a:tr>
              <a:tr h="359370">
                <a:tc>
                  <a:txBody>
                    <a:bodyPr/>
                    <a:lstStyle/>
                    <a:p>
                      <a:r>
                        <a:rPr lang="en-US" dirty="0" smtClean="0">
                          <a:solidFill>
                            <a:schemeClr val="accent2"/>
                          </a:solidFill>
                        </a:rPr>
                        <a:t>3/11</a:t>
                      </a:r>
                      <a:endParaRPr lang="en-US" dirty="0">
                        <a:solidFill>
                          <a:schemeClr val="accent2"/>
                        </a:solidFill>
                      </a:endParaRPr>
                    </a:p>
                  </a:txBody>
                  <a:tcPr/>
                </a:tc>
                <a:tc>
                  <a:txBody>
                    <a:bodyPr/>
                    <a:lstStyle/>
                    <a:p>
                      <a:r>
                        <a:rPr lang="en-US" dirty="0" smtClean="0">
                          <a:solidFill>
                            <a:schemeClr val="accent2"/>
                          </a:solidFill>
                        </a:rPr>
                        <a:t>Marine spatial planning models, marine reserve design</a:t>
                      </a:r>
                      <a:endParaRPr lang="en-US" dirty="0">
                        <a:solidFill>
                          <a:schemeClr val="accent2"/>
                        </a:solidFill>
                      </a:endParaRPr>
                    </a:p>
                  </a:txBody>
                  <a:tcPr/>
                </a:tc>
                <a:tc>
                  <a:txBody>
                    <a:bodyPr/>
                    <a:lstStyle/>
                    <a:p>
                      <a:r>
                        <a:rPr lang="en-US" dirty="0" smtClean="0">
                          <a:solidFill>
                            <a:schemeClr val="accent2"/>
                          </a:solidFill>
                        </a:rPr>
                        <a:t>HWK 2 due</a:t>
                      </a:r>
                      <a:endParaRPr lang="en-US" dirty="0">
                        <a:solidFill>
                          <a:schemeClr val="accent2"/>
                        </a:solidFill>
                      </a:endParaRPr>
                    </a:p>
                  </a:txBody>
                  <a:tcPr/>
                </a:tc>
              </a:tr>
              <a:tr h="359370">
                <a:tc>
                  <a:txBody>
                    <a:bodyPr/>
                    <a:lstStyle/>
                    <a:p>
                      <a:r>
                        <a:rPr lang="en-US" dirty="0" smtClean="0"/>
                        <a:t>3/18</a:t>
                      </a:r>
                      <a:endParaRPr lang="en-US" dirty="0"/>
                    </a:p>
                  </a:txBody>
                  <a:tcPr/>
                </a:tc>
                <a:tc>
                  <a:txBody>
                    <a:bodyPr/>
                    <a:lstStyle/>
                    <a:p>
                      <a:r>
                        <a:rPr lang="en-US" dirty="0" smtClean="0"/>
                        <a:t>SPRING BREAK</a:t>
                      </a:r>
                      <a:endParaRPr lang="en-US" dirty="0"/>
                    </a:p>
                  </a:txBody>
                  <a:tcPr/>
                </a:tc>
                <a:tc>
                  <a:txBody>
                    <a:bodyPr/>
                    <a:lstStyle/>
                    <a:p>
                      <a:endParaRPr lang="en-US" dirty="0"/>
                    </a:p>
                  </a:txBody>
                  <a:tcPr/>
                </a:tc>
              </a:tr>
              <a:tr h="367283">
                <a:tc>
                  <a:txBody>
                    <a:bodyPr/>
                    <a:lstStyle/>
                    <a:p>
                      <a:r>
                        <a:rPr lang="en-US" dirty="0" smtClean="0"/>
                        <a:t>3/25</a:t>
                      </a:r>
                      <a:endParaRPr lang="en-US" dirty="0"/>
                    </a:p>
                  </a:txBody>
                  <a:tcPr/>
                </a:tc>
                <a:tc>
                  <a:txBody>
                    <a:bodyPr/>
                    <a:lstStyle/>
                    <a:p>
                      <a:r>
                        <a:rPr lang="en-US" dirty="0" smtClean="0"/>
                        <a:t>No Class - IMS Research Symposium</a:t>
                      </a:r>
                      <a:r>
                        <a:rPr lang="en-US" baseline="0" dirty="0" smtClean="0"/>
                        <a:t> </a:t>
                      </a:r>
                      <a:r>
                        <a:rPr lang="en-US" dirty="0" smtClean="0"/>
                        <a:t>(several mini-lectures)</a:t>
                      </a:r>
                      <a:endParaRPr lang="en-US" dirty="0"/>
                    </a:p>
                  </a:txBody>
                  <a:tcPr/>
                </a:tc>
                <a:tc>
                  <a:txBody>
                    <a:bodyPr/>
                    <a:lstStyle/>
                    <a:p>
                      <a:r>
                        <a:rPr lang="en-US" dirty="0" smtClean="0"/>
                        <a:t>HWK 3 due</a:t>
                      </a:r>
                      <a:endParaRPr lang="en-US" dirty="0"/>
                    </a:p>
                  </a:txBody>
                  <a:tcPr/>
                </a:tc>
              </a:tr>
              <a:tr h="315311">
                <a:tc>
                  <a:txBody>
                    <a:bodyPr/>
                    <a:lstStyle/>
                    <a:p>
                      <a:r>
                        <a:rPr lang="en-US" dirty="0" smtClean="0"/>
                        <a:t>4/1</a:t>
                      </a:r>
                      <a:endParaRPr lang="en-US" dirty="0"/>
                    </a:p>
                  </a:txBody>
                  <a:tcPr/>
                </a:tc>
                <a:tc>
                  <a:txBody>
                    <a:bodyPr/>
                    <a:lstStyle/>
                    <a:p>
                      <a:r>
                        <a:rPr lang="en-US" dirty="0" smtClean="0"/>
                        <a:t>Valuation of ecosystem</a:t>
                      </a:r>
                      <a:r>
                        <a:rPr lang="en-US" baseline="0" dirty="0" smtClean="0"/>
                        <a:t> services</a:t>
                      </a:r>
                      <a:endParaRPr lang="en-US" dirty="0"/>
                    </a:p>
                  </a:txBody>
                  <a:tcPr/>
                </a:tc>
                <a:tc>
                  <a:txBody>
                    <a:bodyPr/>
                    <a:lstStyle/>
                    <a:p>
                      <a:endParaRPr lang="en-US" dirty="0"/>
                    </a:p>
                  </a:txBody>
                  <a:tcPr/>
                </a:tc>
              </a:tr>
              <a:tr h="359370">
                <a:tc>
                  <a:txBody>
                    <a:bodyPr/>
                    <a:lstStyle/>
                    <a:p>
                      <a:r>
                        <a:rPr lang="en-US" dirty="0" smtClean="0"/>
                        <a:t>4/8</a:t>
                      </a:r>
                      <a:endParaRPr lang="en-US" dirty="0"/>
                    </a:p>
                  </a:txBody>
                  <a:tcPr/>
                </a:tc>
                <a:tc>
                  <a:txBody>
                    <a:bodyPr/>
                    <a:lstStyle/>
                    <a:p>
                      <a:r>
                        <a:rPr lang="en-US" dirty="0" smtClean="0"/>
                        <a:t>No Class –</a:t>
                      </a:r>
                      <a:r>
                        <a:rPr lang="en-US" baseline="0" dirty="0" smtClean="0"/>
                        <a:t> Stock Synthesis training course</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HWK 4 due</a:t>
                      </a:r>
                    </a:p>
                  </a:txBody>
                  <a:tcPr/>
                </a:tc>
              </a:tr>
              <a:tr h="359370">
                <a:tc>
                  <a:txBody>
                    <a:bodyPr/>
                    <a:lstStyle/>
                    <a:p>
                      <a:r>
                        <a:rPr lang="en-US" dirty="0" smtClean="0"/>
                        <a:t>4/15</a:t>
                      </a:r>
                      <a:endParaRPr lang="en-US" dirty="0"/>
                    </a:p>
                  </a:txBody>
                  <a:tcPr/>
                </a:tc>
                <a:tc>
                  <a:txBody>
                    <a:bodyPr/>
                    <a:lstStyle/>
                    <a:p>
                      <a:r>
                        <a:rPr lang="en-US" dirty="0" smtClean="0"/>
                        <a:t>Whole of</a:t>
                      </a:r>
                      <a:r>
                        <a:rPr lang="en-US" baseline="0" dirty="0" smtClean="0"/>
                        <a:t> system models, MSE for ecosystems</a:t>
                      </a:r>
                      <a:endParaRPr lang="en-US" dirty="0"/>
                    </a:p>
                  </a:txBody>
                  <a:tcPr/>
                </a:tc>
                <a:tc>
                  <a:txBody>
                    <a:bodyPr/>
                    <a:lstStyle/>
                    <a:p>
                      <a:endParaRPr lang="en-US" dirty="0"/>
                    </a:p>
                  </a:txBody>
                  <a:tcPr/>
                </a:tc>
              </a:tr>
              <a:tr h="359370">
                <a:tc>
                  <a:txBody>
                    <a:bodyPr/>
                    <a:lstStyle/>
                    <a:p>
                      <a:r>
                        <a:rPr lang="en-US" dirty="0" smtClean="0"/>
                        <a:t>4/22</a:t>
                      </a:r>
                      <a:endParaRPr lang="en-US" dirty="0"/>
                    </a:p>
                  </a:txBody>
                  <a:tcPr/>
                </a:tc>
                <a:tc>
                  <a:txBody>
                    <a:bodyPr/>
                    <a:lstStyle/>
                    <a:p>
                      <a:r>
                        <a:rPr lang="en-US" dirty="0" smtClean="0"/>
                        <a:t>Qualitative modeling, model structure uncertainty</a:t>
                      </a:r>
                      <a:endParaRPr lang="en-US" dirty="0"/>
                    </a:p>
                  </a:txBody>
                  <a:tcPr/>
                </a:tc>
                <a:tc>
                  <a:txBody>
                    <a:bodyPr/>
                    <a:lstStyle/>
                    <a:p>
                      <a:r>
                        <a:rPr lang="en-US" dirty="0" smtClean="0"/>
                        <a:t>HWK 5 due</a:t>
                      </a:r>
                      <a:endParaRPr lang="en-US" dirty="0"/>
                    </a:p>
                  </a:txBody>
                  <a:tcPr/>
                </a:tc>
              </a:tr>
              <a:tr h="359370">
                <a:tc>
                  <a:txBody>
                    <a:bodyPr/>
                    <a:lstStyle/>
                    <a:p>
                      <a:r>
                        <a:rPr lang="en-US" dirty="0" smtClean="0"/>
                        <a:t>4/29</a:t>
                      </a:r>
                      <a:endParaRPr lang="en-US" dirty="0"/>
                    </a:p>
                  </a:txBody>
                  <a:tcPr/>
                </a:tc>
                <a:tc>
                  <a:txBody>
                    <a:bodyPr/>
                    <a:lstStyle/>
                    <a:p>
                      <a:r>
                        <a:rPr lang="en-US" dirty="0" smtClean="0"/>
                        <a:t>Participatory</a:t>
                      </a:r>
                      <a:r>
                        <a:rPr lang="en-US" baseline="0" dirty="0" smtClean="0"/>
                        <a:t> modeling, </a:t>
                      </a:r>
                      <a:r>
                        <a:rPr lang="en-US" baseline="0" dirty="0" err="1" smtClean="0"/>
                        <a:t>multicriteria</a:t>
                      </a:r>
                      <a:r>
                        <a:rPr lang="en-US" baseline="0" dirty="0" smtClean="0"/>
                        <a:t> decision analysis</a:t>
                      </a:r>
                      <a:endParaRPr lang="en-US" dirty="0"/>
                    </a:p>
                  </a:txBody>
                  <a:tcPr/>
                </a:tc>
                <a:tc>
                  <a:txBody>
                    <a:bodyPr/>
                    <a:lstStyle/>
                    <a:p>
                      <a:endParaRPr lang="en-US" dirty="0"/>
                    </a:p>
                  </a:txBody>
                  <a:tcPr/>
                </a:tc>
              </a:tr>
              <a:tr h="359370">
                <a:tc>
                  <a:txBody>
                    <a:bodyPr/>
                    <a:lstStyle/>
                    <a:p>
                      <a:r>
                        <a:rPr lang="en-US" dirty="0" smtClean="0"/>
                        <a:t>5/6</a:t>
                      </a:r>
                      <a:endParaRPr lang="en-US" dirty="0"/>
                    </a:p>
                  </a:txBody>
                  <a:tcPr/>
                </a:tc>
                <a:tc>
                  <a:txBody>
                    <a:bodyPr/>
                    <a:lstStyle/>
                    <a:p>
                      <a:r>
                        <a:rPr lang="en-US" dirty="0" smtClean="0"/>
                        <a:t>Final</a:t>
                      </a:r>
                      <a:r>
                        <a:rPr lang="en-US" baseline="0" dirty="0" smtClean="0"/>
                        <a:t> exam: Project Presentations</a:t>
                      </a:r>
                      <a:endParaRPr lang="en-US" dirty="0"/>
                    </a:p>
                  </a:txBody>
                  <a:tcPr/>
                </a:tc>
                <a:tc>
                  <a:txBody>
                    <a:bodyPr/>
                    <a:lstStyle/>
                    <a:p>
                      <a:r>
                        <a:rPr lang="en-US" dirty="0" smtClean="0"/>
                        <a:t>Final</a:t>
                      </a:r>
                      <a:r>
                        <a:rPr lang="en-US" baseline="0" dirty="0" smtClean="0"/>
                        <a:t> papers</a:t>
                      </a:r>
                      <a:endParaRPr lang="en-US" dirty="0"/>
                    </a:p>
                  </a:txBody>
                  <a:tcPr/>
                </a:tc>
              </a:tr>
            </a:tbl>
          </a:graphicData>
        </a:graphic>
      </p:graphicFrame>
    </p:spTree>
    <p:extLst>
      <p:ext uri="{BB962C8B-B14F-4D97-AF65-F5344CB8AC3E}">
        <p14:creationId xmlns:p14="http://schemas.microsoft.com/office/powerpoint/2010/main" val="2962469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err="1" smtClean="0"/>
              <a:t>Marxan</a:t>
            </a:r>
            <a:r>
              <a:rPr lang="en-US" dirty="0" smtClean="0"/>
              <a:t> works</a:t>
            </a:r>
            <a:endParaRPr lang="en-US" dirty="0"/>
          </a:p>
        </p:txBody>
      </p:sp>
      <p:sp>
        <p:nvSpPr>
          <p:cNvPr id="3" name="Content Placeholder 2"/>
          <p:cNvSpPr>
            <a:spLocks noGrp="1"/>
          </p:cNvSpPr>
          <p:nvPr>
            <p:ph idx="1"/>
          </p:nvPr>
        </p:nvSpPr>
        <p:spPr>
          <a:xfrm>
            <a:off x="457200" y="1051870"/>
            <a:ext cx="8229600" cy="5806130"/>
          </a:xfrm>
        </p:spPr>
        <p:txBody>
          <a:bodyPr>
            <a:normAutofit fontScale="77500" lnSpcReduction="20000"/>
          </a:bodyPr>
          <a:lstStyle/>
          <a:p>
            <a:r>
              <a:rPr lang="en-US" dirty="0" smtClean="0"/>
              <a:t>For a given reserve design, </a:t>
            </a:r>
            <a:r>
              <a:rPr lang="en-US" dirty="0" err="1" smtClean="0"/>
              <a:t>Marxan</a:t>
            </a:r>
            <a:r>
              <a:rPr lang="en-US" dirty="0" smtClean="0"/>
              <a:t> calculates:</a:t>
            </a:r>
          </a:p>
          <a:p>
            <a:endParaRPr lang="en-US" dirty="0"/>
          </a:p>
          <a:p>
            <a:endParaRPr lang="en-US" dirty="0" smtClean="0"/>
          </a:p>
          <a:p>
            <a:endParaRPr lang="en-US" dirty="0"/>
          </a:p>
          <a:p>
            <a:endParaRPr lang="en-US" dirty="0" smtClean="0"/>
          </a:p>
          <a:p>
            <a:endParaRPr lang="en-US" dirty="0"/>
          </a:p>
          <a:p>
            <a:endParaRPr lang="en-US" dirty="0" smtClean="0"/>
          </a:p>
          <a:p>
            <a:r>
              <a:rPr lang="en-US" dirty="0"/>
              <a:t>Score = Cost + Boundary Length + Penalty for unmet targets</a:t>
            </a:r>
          </a:p>
          <a:p>
            <a:endParaRPr lang="en-US" dirty="0" smtClean="0"/>
          </a:p>
          <a:p>
            <a:r>
              <a:rPr lang="en-US" dirty="0" err="1" smtClean="0"/>
              <a:t>Marxan</a:t>
            </a:r>
            <a:r>
              <a:rPr lang="en-US" dirty="0" smtClean="0"/>
              <a:t> takes information on:</a:t>
            </a:r>
          </a:p>
          <a:p>
            <a:pPr lvl="1"/>
            <a:r>
              <a:rPr lang="en-US" dirty="0" smtClean="0"/>
              <a:t>Planning unit status (in/out of reserve)</a:t>
            </a:r>
          </a:p>
          <a:p>
            <a:pPr lvl="1"/>
            <a:r>
              <a:rPr lang="en-US" dirty="0" smtClean="0"/>
              <a:t>Costs of planning unit site selection.</a:t>
            </a:r>
          </a:p>
          <a:p>
            <a:pPr lvl="1"/>
            <a:r>
              <a:rPr lang="en-US" dirty="0" smtClean="0"/>
              <a:t>Ecosystem features associated with each planning unit.</a:t>
            </a:r>
          </a:p>
          <a:p>
            <a:pPr lvl="1"/>
            <a:r>
              <a:rPr lang="en-US" dirty="0"/>
              <a:t>F</a:t>
            </a:r>
            <a:r>
              <a:rPr lang="en-US" dirty="0" smtClean="0"/>
              <a:t>eature Targets (linked to management objective)</a:t>
            </a:r>
          </a:p>
          <a:p>
            <a:pPr lvl="1"/>
            <a:r>
              <a:rPr lang="en-US" dirty="0" smtClean="0"/>
              <a:t>Costs of connectivity among planning units</a:t>
            </a:r>
            <a:br>
              <a:rPr lang="en-US" dirty="0" smtClean="0"/>
            </a:br>
            <a:r>
              <a:rPr lang="en-US" dirty="0" smtClean="0"/>
              <a:t>(spatial relationships for boundary calculations)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999345660"/>
              </p:ext>
            </p:extLst>
          </p:nvPr>
        </p:nvGraphicFramePr>
        <p:xfrm>
          <a:off x="1696230" y="1688306"/>
          <a:ext cx="5520453" cy="1841031"/>
        </p:xfrm>
        <a:graphic>
          <a:graphicData uri="http://schemas.openxmlformats.org/presentationml/2006/ole">
            <mc:AlternateContent xmlns:mc="http://schemas.openxmlformats.org/markup-compatibility/2006">
              <mc:Choice xmlns:v="urn:schemas-microsoft-com:vml" Requires="v">
                <p:oleObj spid="_x0000_s1047" name="Equation" r:id="rId3" imgW="2895600" imgH="965200" progId="Equation.3">
                  <p:embed/>
                </p:oleObj>
              </mc:Choice>
              <mc:Fallback>
                <p:oleObj name="Equation" r:id="rId3" imgW="2895600" imgH="965200" progId="Equation.3">
                  <p:embed/>
                  <p:pic>
                    <p:nvPicPr>
                      <p:cNvPr id="0" name=""/>
                      <p:cNvPicPr/>
                      <p:nvPr/>
                    </p:nvPicPr>
                    <p:blipFill>
                      <a:blip r:embed="rId4"/>
                      <a:stretch>
                        <a:fillRect/>
                      </a:stretch>
                    </p:blipFill>
                    <p:spPr>
                      <a:xfrm>
                        <a:off x="1696230" y="1688306"/>
                        <a:ext cx="5520453" cy="1841031"/>
                      </a:xfrm>
                      <a:prstGeom prst="rect">
                        <a:avLst/>
                      </a:prstGeom>
                    </p:spPr>
                  </p:pic>
                </p:oleObj>
              </mc:Fallback>
            </mc:AlternateContent>
          </a:graphicData>
        </a:graphic>
      </p:graphicFrame>
    </p:spTree>
    <p:extLst>
      <p:ext uri="{BB962C8B-B14F-4D97-AF65-F5344CB8AC3E}">
        <p14:creationId xmlns:p14="http://schemas.microsoft.com/office/powerpoint/2010/main" val="758872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4"/>
          <p:cNvPicPr>
            <a:picLocks noChangeAspect="1" noChangeArrowheads="1"/>
          </p:cNvPicPr>
          <p:nvPr/>
        </p:nvPicPr>
        <p:blipFill>
          <a:blip r:embed="rId3">
            <a:extLst>
              <a:ext uri="{28A0092B-C50C-407E-A947-70E740481C1C}">
                <a14:useLocalDpi xmlns:a14="http://schemas.microsoft.com/office/drawing/2010/main" val="0"/>
              </a:ext>
            </a:extLst>
          </a:blip>
          <a:srcRect l="32878" t="31438" r="25781" b="45123"/>
          <a:stretch>
            <a:fillRect/>
          </a:stretch>
        </p:blipFill>
        <p:spPr bwMode="auto">
          <a:xfrm>
            <a:off x="288925" y="765175"/>
            <a:ext cx="7307263"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293" name="Picture 5"/>
          <p:cNvPicPr>
            <a:picLocks noChangeAspect="1" noChangeArrowheads="1"/>
          </p:cNvPicPr>
          <p:nvPr/>
        </p:nvPicPr>
        <p:blipFill>
          <a:blip r:embed="rId3">
            <a:extLst>
              <a:ext uri="{28A0092B-C50C-407E-A947-70E740481C1C}">
                <a14:useLocalDpi xmlns:a14="http://schemas.microsoft.com/office/drawing/2010/main" val="0"/>
              </a:ext>
            </a:extLst>
          </a:blip>
          <a:srcRect l="32878" t="54877" r="25781" b="21684"/>
          <a:stretch>
            <a:fillRect/>
          </a:stretch>
        </p:blipFill>
        <p:spPr bwMode="auto">
          <a:xfrm>
            <a:off x="288925" y="3644900"/>
            <a:ext cx="73787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Text Box 6"/>
          <p:cNvSpPr txBox="1">
            <a:spLocks noChangeArrowheads="1"/>
          </p:cNvSpPr>
          <p:nvPr/>
        </p:nvSpPr>
        <p:spPr bwMode="auto">
          <a:xfrm>
            <a:off x="7956550" y="1708150"/>
            <a:ext cx="10080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r>
              <a:rPr lang="en-US" altLang="en-US" sz="3600" b="1">
                <a:latin typeface="Arial" panose="020B0604020202020204" pitchFamily="34" charset="0"/>
              </a:rPr>
              <a:t>26</a:t>
            </a:r>
          </a:p>
        </p:txBody>
      </p:sp>
      <p:sp>
        <p:nvSpPr>
          <p:cNvPr id="268295" name="Text Box 7"/>
          <p:cNvSpPr txBox="1">
            <a:spLocks noChangeArrowheads="1"/>
          </p:cNvSpPr>
          <p:nvPr/>
        </p:nvSpPr>
        <p:spPr bwMode="auto">
          <a:xfrm>
            <a:off x="7956550" y="4724400"/>
            <a:ext cx="10080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r>
              <a:rPr lang="en-US" altLang="en-US" sz="3600" b="1">
                <a:latin typeface="Arial" panose="020B0604020202020204" pitchFamily="34" charset="0"/>
              </a:rPr>
              <a:t>12</a:t>
            </a:r>
          </a:p>
        </p:txBody>
      </p:sp>
      <p:sp>
        <p:nvSpPr>
          <p:cNvPr id="55301" name="Text Box 8"/>
          <p:cNvSpPr txBox="1">
            <a:spLocks noChangeArrowheads="1"/>
          </p:cNvSpPr>
          <p:nvPr/>
        </p:nvSpPr>
        <p:spPr bwMode="auto">
          <a:xfrm>
            <a:off x="0" y="6524625"/>
            <a:ext cx="22113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200">
                <a:latin typeface="Verdana" panose="020B0604030504040204" pitchFamily="34" charset="0"/>
              </a:rPr>
              <a:t>Source: Bob Smith (DICE)</a:t>
            </a:r>
          </a:p>
        </p:txBody>
      </p:sp>
    </p:spTree>
    <p:extLst>
      <p:ext uri="{BB962C8B-B14F-4D97-AF65-F5344CB8AC3E}">
        <p14:creationId xmlns:p14="http://schemas.microsoft.com/office/powerpoint/2010/main" val="25045255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82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8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Marxan</a:t>
            </a:r>
            <a:r>
              <a:rPr lang="en-US" dirty="0"/>
              <a:t> </a:t>
            </a:r>
            <a:r>
              <a:rPr lang="en-US" dirty="0" smtClean="0"/>
              <a:t>algorithm employs simulated annealing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42109" y="961052"/>
            <a:ext cx="7345327" cy="5878476"/>
          </a:xfrm>
          <a:prstGeom prst="rect">
            <a:avLst/>
          </a:prstGeom>
        </p:spPr>
      </p:pic>
    </p:spTree>
    <p:extLst>
      <p:ext uri="{BB962C8B-B14F-4D97-AF65-F5344CB8AC3E}">
        <p14:creationId xmlns:p14="http://schemas.microsoft.com/office/powerpoint/2010/main" val="415616654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frequency</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Simulated annealing is a stochastic process and also dependent on initial conditions.</a:t>
            </a:r>
          </a:p>
          <a:p>
            <a:r>
              <a:rPr lang="en-US" dirty="0" smtClean="0"/>
              <a:t>Does not necessarily find the minimum.</a:t>
            </a:r>
          </a:p>
          <a:p>
            <a:r>
              <a:rPr lang="en-US" b="1" dirty="0" smtClean="0"/>
              <a:t>Solution:</a:t>
            </a:r>
            <a:r>
              <a:rPr lang="en-US" dirty="0" smtClean="0"/>
              <a:t> Run many times to obtain multiple solutions, compare solutions to see how they differ in terms of meeting targets, cost, etc.</a:t>
            </a:r>
          </a:p>
          <a:p>
            <a:endParaRPr lang="en-US" dirty="0" smtClean="0"/>
          </a:p>
          <a:p>
            <a:r>
              <a:rPr lang="en-US" dirty="0" smtClean="0"/>
              <a:t>We can use selection frequency to identify those areas most important to solutions.</a:t>
            </a:r>
          </a:p>
          <a:p>
            <a:pPr lvl="1"/>
            <a:r>
              <a:rPr lang="en-US" dirty="0" smtClean="0"/>
              <a:t>number of times a particular unit was included in a solution.</a:t>
            </a:r>
          </a:p>
          <a:p>
            <a:r>
              <a:rPr lang="en-US" dirty="0" smtClean="0"/>
              <a:t>These areas may be considered as having high irreplaceability and therefore receive high priority.</a:t>
            </a:r>
          </a:p>
        </p:txBody>
      </p:sp>
    </p:spTree>
    <p:extLst>
      <p:ext uri="{BB962C8B-B14F-4D97-AF65-F5344CB8AC3E}">
        <p14:creationId xmlns:p14="http://schemas.microsoft.com/office/powerpoint/2010/main" val="29340086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Species penalty factor</a:t>
            </a:r>
            <a:endParaRPr lang="en-US" dirty="0"/>
          </a:p>
        </p:txBody>
      </p:sp>
      <p:sp>
        <p:nvSpPr>
          <p:cNvPr id="4" name="Content Placeholder 3"/>
          <p:cNvSpPr>
            <a:spLocks noGrp="1"/>
          </p:cNvSpPr>
          <p:nvPr>
            <p:ph idx="1"/>
          </p:nvPr>
        </p:nvSpPr>
        <p:spPr/>
        <p:txBody>
          <a:bodyPr/>
          <a:lstStyle/>
          <a:p>
            <a:r>
              <a:rPr lang="en-US" dirty="0" err="1" smtClean="0"/>
              <a:t>Marxan</a:t>
            </a:r>
            <a:r>
              <a:rPr lang="en-US" dirty="0" smtClean="0"/>
              <a:t> </a:t>
            </a:r>
            <a:r>
              <a:rPr lang="en-US" dirty="0"/>
              <a:t>calculates whether the target for each conservation feature is </a:t>
            </a:r>
            <a:r>
              <a:rPr lang="en-US" dirty="0" smtClean="0"/>
              <a:t>met</a:t>
            </a:r>
          </a:p>
          <a:p>
            <a:pPr lvl="1"/>
            <a:r>
              <a:rPr lang="en-US" dirty="0" smtClean="0"/>
              <a:t>includes </a:t>
            </a:r>
            <a:r>
              <a:rPr lang="en-US" dirty="0"/>
              <a:t>a cost for any target that has not been met (as specified by the species penalty factor).</a:t>
            </a:r>
          </a:p>
          <a:p>
            <a:r>
              <a:rPr lang="en-US" dirty="0"/>
              <a:t> These penalty factors can be generic or feature-specific.</a:t>
            </a:r>
          </a:p>
          <a:p>
            <a:r>
              <a:rPr lang="en-US" dirty="0" smtClean="0"/>
              <a:t>If </a:t>
            </a:r>
            <a:r>
              <a:rPr lang="en-US" dirty="0"/>
              <a:t>all targets are not being met, increasing </a:t>
            </a:r>
            <a:r>
              <a:rPr lang="en-US" dirty="0" smtClean="0"/>
              <a:t>these penalties makes </a:t>
            </a:r>
            <a:r>
              <a:rPr lang="en-US" dirty="0"/>
              <a:t>it more likely that all targets will be met</a:t>
            </a:r>
            <a:r>
              <a:rPr lang="en-US" dirty="0" smtClean="0"/>
              <a:t>.</a:t>
            </a:r>
            <a:endParaRPr lang="en-US" dirty="0"/>
          </a:p>
          <a:p>
            <a:endParaRPr lang="en-US" dirty="0"/>
          </a:p>
        </p:txBody>
      </p:sp>
    </p:spTree>
    <p:extLst>
      <p:ext uri="{BB962C8B-B14F-4D97-AF65-F5344CB8AC3E}">
        <p14:creationId xmlns:p14="http://schemas.microsoft.com/office/powerpoint/2010/main" val="2009362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t>
            </a:r>
            <a:r>
              <a:rPr lang="en-US" dirty="0" err="1" smtClean="0"/>
              <a:t>Marxan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6546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files</a:t>
            </a:r>
            <a:endParaRPr lang="en-US" dirty="0"/>
          </a:p>
        </p:txBody>
      </p:sp>
      <p:sp>
        <p:nvSpPr>
          <p:cNvPr id="3" name="Content Placeholder 2"/>
          <p:cNvSpPr>
            <a:spLocks noGrp="1"/>
          </p:cNvSpPr>
          <p:nvPr>
            <p:ph idx="1"/>
          </p:nvPr>
        </p:nvSpPr>
        <p:spPr/>
        <p:txBody>
          <a:bodyPr/>
          <a:lstStyle/>
          <a:p>
            <a:r>
              <a:rPr lang="en-US" dirty="0" smtClean="0"/>
              <a:t>Planning Unit File</a:t>
            </a:r>
          </a:p>
          <a:p>
            <a:r>
              <a:rPr lang="en-US" dirty="0" smtClean="0"/>
              <a:t>Conservation feature file</a:t>
            </a:r>
          </a:p>
          <a:p>
            <a:r>
              <a:rPr lang="en-US" dirty="0" smtClean="0"/>
              <a:t>Planning Unit vs Conservation Feature File</a:t>
            </a:r>
          </a:p>
          <a:p>
            <a:r>
              <a:rPr lang="en-US" dirty="0" smtClean="0"/>
              <a:t>Boundary Length file</a:t>
            </a:r>
          </a:p>
          <a:p>
            <a:r>
              <a:rPr lang="en-US" dirty="0" smtClean="0"/>
              <a:t>Input Parameter file</a:t>
            </a:r>
            <a:endParaRPr lang="en-US" dirty="0"/>
          </a:p>
        </p:txBody>
      </p:sp>
    </p:spTree>
    <p:extLst>
      <p:ext uri="{BB962C8B-B14F-4D97-AF65-F5344CB8AC3E}">
        <p14:creationId xmlns:p14="http://schemas.microsoft.com/office/powerpoint/2010/main" val="155996898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57200" y="388938"/>
            <a:ext cx="8229600" cy="579437"/>
          </a:xfrm>
          <a:noFill/>
        </p:spPr>
        <p:txBody>
          <a:bodyPr anchor="t">
            <a:spAutoFit/>
          </a:bodyPr>
          <a:lstStyle/>
          <a:p>
            <a:pPr eaLnBrk="1" hangingPunct="1">
              <a:spcBef>
                <a:spcPct val="50000"/>
              </a:spcBef>
            </a:pPr>
            <a:r>
              <a:rPr lang="en-US" altLang="en-US" sz="3200" b="1" smtClean="0">
                <a:solidFill>
                  <a:srgbClr val="4D4D4D"/>
                </a:solidFill>
              </a:rPr>
              <a:t>Planning Region</a:t>
            </a:r>
          </a:p>
        </p:txBody>
      </p:sp>
      <p:sp>
        <p:nvSpPr>
          <p:cNvPr id="3075" name="Rectangle 3"/>
          <p:cNvSpPr>
            <a:spLocks noGrp="1" noChangeArrowheads="1"/>
          </p:cNvSpPr>
          <p:nvPr>
            <p:ph type="body" idx="1"/>
          </p:nvPr>
        </p:nvSpPr>
        <p:spPr/>
        <p:txBody>
          <a:bodyPr/>
          <a:lstStyle/>
          <a:p>
            <a:pPr eaLnBrk="1" hangingPunct="1">
              <a:buFont typeface="Arial" panose="020B0604020202020204" pitchFamily="34" charset="0"/>
              <a:buNone/>
            </a:pPr>
            <a:endParaRPr lang="en-US" altLang="en-US" smtClean="0"/>
          </a:p>
        </p:txBody>
      </p:sp>
      <p:sp>
        <p:nvSpPr>
          <p:cNvPr id="3076" name="Line 4"/>
          <p:cNvSpPr>
            <a:spLocks noChangeShapeType="1"/>
          </p:cNvSpPr>
          <p:nvPr/>
        </p:nvSpPr>
        <p:spPr bwMode="auto">
          <a:xfrm flipV="1">
            <a:off x="8820150" y="0"/>
            <a:ext cx="0" cy="685800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7" name="Line 5"/>
          <p:cNvSpPr>
            <a:spLocks noChangeShapeType="1"/>
          </p:cNvSpPr>
          <p:nvPr/>
        </p:nvSpPr>
        <p:spPr bwMode="auto">
          <a:xfrm>
            <a:off x="0" y="1052513"/>
            <a:ext cx="9144000" cy="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078" name="Picture 5" descr="Tasmania_study_regio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571625"/>
            <a:ext cx="3244850" cy="458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TextBox 6"/>
          <p:cNvSpPr txBox="1">
            <a:spLocks noChangeArrowheads="1"/>
          </p:cNvSpPr>
          <p:nvPr/>
        </p:nvSpPr>
        <p:spPr bwMode="auto">
          <a:xfrm>
            <a:off x="3929063" y="1844675"/>
            <a:ext cx="10588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AU" altLang="en-US">
                <a:latin typeface="Calibri" panose="020F0502020204030204" pitchFamily="34" charset="0"/>
              </a:rPr>
              <a:t>Tasmania</a:t>
            </a:r>
          </a:p>
        </p:txBody>
      </p:sp>
      <p:pic>
        <p:nvPicPr>
          <p:cNvPr id="3080" name="Picture 7" descr="IMG_163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2875" y="1571625"/>
            <a:ext cx="2571750"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8" descr="IMG_1650.jpg"/>
          <p:cNvPicPr>
            <a:picLocks noChangeAspect="1"/>
          </p:cNvPicPr>
          <p:nvPr/>
        </p:nvPicPr>
        <p:blipFill>
          <a:blip r:embed="rId5">
            <a:extLst>
              <a:ext uri="{28A0092B-C50C-407E-A947-70E740481C1C}">
                <a14:useLocalDpi xmlns:a14="http://schemas.microsoft.com/office/drawing/2010/main" val="0"/>
              </a:ext>
            </a:extLst>
          </a:blip>
          <a:srcRect r="32465"/>
          <a:stretch>
            <a:fillRect/>
          </a:stretch>
        </p:blipFill>
        <p:spPr bwMode="auto">
          <a:xfrm>
            <a:off x="6500813" y="1571625"/>
            <a:ext cx="2071687"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9" descr="IMG_1551.jpg"/>
          <p:cNvPicPr>
            <a:picLocks noChangeAspect="1"/>
          </p:cNvPicPr>
          <p:nvPr/>
        </p:nvPicPr>
        <p:blipFill>
          <a:blip r:embed="rId6">
            <a:lum bright="10000"/>
            <a:extLst>
              <a:ext uri="{28A0092B-C50C-407E-A947-70E740481C1C}">
                <a14:useLocalDpi xmlns:a14="http://schemas.microsoft.com/office/drawing/2010/main" val="0"/>
              </a:ext>
            </a:extLst>
          </a:blip>
          <a:srcRect/>
          <a:stretch>
            <a:fillRect/>
          </a:stretch>
        </p:blipFill>
        <p:spPr bwMode="auto">
          <a:xfrm>
            <a:off x="142875" y="4214813"/>
            <a:ext cx="2571750"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0" descr="IMG_1661.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667500" y="4500563"/>
            <a:ext cx="19050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265311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388938"/>
            <a:ext cx="8229600" cy="579437"/>
          </a:xfrm>
          <a:noFill/>
        </p:spPr>
        <p:txBody>
          <a:bodyPr anchor="t">
            <a:spAutoFit/>
          </a:bodyPr>
          <a:lstStyle/>
          <a:p>
            <a:pPr eaLnBrk="1" hangingPunct="1">
              <a:spcBef>
                <a:spcPct val="50000"/>
              </a:spcBef>
            </a:pPr>
            <a:r>
              <a:rPr lang="en-US" altLang="en-US" sz="3200" b="1" smtClean="0">
                <a:solidFill>
                  <a:srgbClr val="4D4D4D"/>
                </a:solidFill>
              </a:rPr>
              <a:t>Gather conservation feature data</a:t>
            </a:r>
          </a:p>
        </p:txBody>
      </p:sp>
      <p:sp>
        <p:nvSpPr>
          <p:cNvPr id="5123" name="Rectangle 3"/>
          <p:cNvSpPr>
            <a:spLocks noGrp="1" noChangeArrowheads="1"/>
          </p:cNvSpPr>
          <p:nvPr>
            <p:ph type="body" idx="1"/>
          </p:nvPr>
        </p:nvSpPr>
        <p:spPr/>
        <p:txBody>
          <a:bodyPr/>
          <a:lstStyle/>
          <a:p>
            <a:pPr eaLnBrk="1" hangingPunct="1"/>
            <a:endParaRPr lang="en-US" altLang="en-US" smtClean="0"/>
          </a:p>
        </p:txBody>
      </p:sp>
      <p:sp>
        <p:nvSpPr>
          <p:cNvPr id="5124" name="Line 4"/>
          <p:cNvSpPr>
            <a:spLocks noChangeShapeType="1"/>
          </p:cNvSpPr>
          <p:nvPr/>
        </p:nvSpPr>
        <p:spPr bwMode="auto">
          <a:xfrm flipV="1">
            <a:off x="8820150" y="0"/>
            <a:ext cx="0" cy="685800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5" name="Line 5"/>
          <p:cNvSpPr>
            <a:spLocks noChangeShapeType="1"/>
          </p:cNvSpPr>
          <p:nvPr/>
        </p:nvSpPr>
        <p:spPr bwMode="auto">
          <a:xfrm>
            <a:off x="0" y="1052513"/>
            <a:ext cx="9144000" cy="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126" name="Picture 5" descr="tasinvi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1714500"/>
            <a:ext cx="2981325" cy="421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6" descr="bird_habitat.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86313" y="1704975"/>
            <a:ext cx="2989262" cy="422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TextBox 7"/>
          <p:cNvSpPr txBox="1">
            <a:spLocks noChangeArrowheads="1"/>
          </p:cNvSpPr>
          <p:nvPr/>
        </p:nvSpPr>
        <p:spPr bwMode="auto">
          <a:xfrm>
            <a:off x="1571625" y="1916113"/>
            <a:ext cx="1758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AU" altLang="en-US">
                <a:latin typeface="Calibri" panose="020F0502020204030204" pitchFamily="34" charset="0"/>
              </a:rPr>
              <a:t>Vegetation types</a:t>
            </a:r>
          </a:p>
        </p:txBody>
      </p:sp>
      <p:sp>
        <p:nvSpPr>
          <p:cNvPr id="5129" name="TextBox 8"/>
          <p:cNvSpPr txBox="1">
            <a:spLocks noChangeArrowheads="1"/>
          </p:cNvSpPr>
          <p:nvPr/>
        </p:nvSpPr>
        <p:spPr bwMode="auto">
          <a:xfrm>
            <a:off x="4929188" y="1857375"/>
            <a:ext cx="2673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AU" altLang="en-US">
                <a:latin typeface="Calibri" panose="020F0502020204030204" pitchFamily="34" charset="0"/>
              </a:rPr>
              <a:t>Distribution data for a bird</a:t>
            </a:r>
          </a:p>
        </p:txBody>
      </p:sp>
    </p:spTree>
    <p:extLst>
      <p:ext uri="{BB962C8B-B14F-4D97-AF65-F5344CB8AC3E}">
        <p14:creationId xmlns:p14="http://schemas.microsoft.com/office/powerpoint/2010/main" val="193232672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685800" y="404813"/>
            <a:ext cx="7772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AU" altLang="en-US" sz="2800" b="1">
                <a:solidFill>
                  <a:srgbClr val="4D4D4D"/>
                </a:solidFill>
              </a:rPr>
              <a:t>Key data requirements</a:t>
            </a:r>
          </a:p>
        </p:txBody>
      </p:sp>
      <p:sp>
        <p:nvSpPr>
          <p:cNvPr id="9219" name="Rectangle 3"/>
          <p:cNvSpPr>
            <a:spLocks noChangeArrowheads="1"/>
          </p:cNvSpPr>
          <p:nvPr/>
        </p:nvSpPr>
        <p:spPr bwMode="auto">
          <a:xfrm>
            <a:off x="685800" y="2438400"/>
            <a:ext cx="7772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endParaRPr lang="en-US" altLang="en-US" sz="3200"/>
          </a:p>
        </p:txBody>
      </p:sp>
      <p:sp>
        <p:nvSpPr>
          <p:cNvPr id="9220" name="Rectangle 4"/>
          <p:cNvSpPr>
            <a:spLocks noChangeArrowheads="1"/>
          </p:cNvSpPr>
          <p:nvPr/>
        </p:nvSpPr>
        <p:spPr bwMode="auto">
          <a:xfrm>
            <a:off x="609600" y="1557338"/>
            <a:ext cx="7772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FontTx/>
              <a:buChar char="•"/>
            </a:pPr>
            <a:r>
              <a:rPr lang="en-AU" altLang="en-US" sz="2800"/>
              <a:t>Planning units </a:t>
            </a:r>
          </a:p>
          <a:p>
            <a:pPr eaLnBrk="1" hangingPunct="1">
              <a:spcBef>
                <a:spcPct val="20000"/>
              </a:spcBef>
              <a:buFontTx/>
              <a:buChar char="•"/>
            </a:pPr>
            <a:r>
              <a:rPr lang="en-AU" altLang="en-US" sz="2800"/>
              <a:t>Cost of each planning unit</a:t>
            </a:r>
          </a:p>
          <a:p>
            <a:pPr eaLnBrk="1" hangingPunct="1">
              <a:spcBef>
                <a:spcPct val="20000"/>
              </a:spcBef>
              <a:buFontTx/>
              <a:buChar char="•"/>
            </a:pPr>
            <a:r>
              <a:rPr lang="en-AU" altLang="en-US" sz="2800"/>
              <a:t>Conservation features</a:t>
            </a:r>
          </a:p>
          <a:p>
            <a:pPr eaLnBrk="1" hangingPunct="1">
              <a:spcBef>
                <a:spcPct val="20000"/>
              </a:spcBef>
              <a:buFontTx/>
              <a:buChar char="•"/>
            </a:pPr>
            <a:r>
              <a:rPr lang="en-AU" altLang="en-US" sz="2800"/>
              <a:t>Amount of each feature in each planning unit</a:t>
            </a:r>
          </a:p>
          <a:p>
            <a:pPr eaLnBrk="1" hangingPunct="1">
              <a:spcBef>
                <a:spcPct val="20000"/>
              </a:spcBef>
              <a:buFontTx/>
              <a:buChar char="•"/>
            </a:pPr>
            <a:r>
              <a:rPr lang="en-AU" altLang="en-US" sz="2800"/>
              <a:t>Boundaries between planning units</a:t>
            </a:r>
          </a:p>
          <a:p>
            <a:pPr eaLnBrk="1" hangingPunct="1">
              <a:spcBef>
                <a:spcPct val="20000"/>
              </a:spcBef>
              <a:buFontTx/>
              <a:buChar char="•"/>
            </a:pPr>
            <a:endParaRPr lang="en-AU" altLang="en-US" sz="2800"/>
          </a:p>
        </p:txBody>
      </p:sp>
      <p:sp>
        <p:nvSpPr>
          <p:cNvPr id="9221" name="Line 5"/>
          <p:cNvSpPr>
            <a:spLocks noChangeShapeType="1"/>
          </p:cNvSpPr>
          <p:nvPr/>
        </p:nvSpPr>
        <p:spPr bwMode="auto">
          <a:xfrm flipV="1">
            <a:off x="8820150" y="0"/>
            <a:ext cx="0" cy="685800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2" name="Line 6"/>
          <p:cNvSpPr>
            <a:spLocks noChangeShapeType="1"/>
          </p:cNvSpPr>
          <p:nvPr/>
        </p:nvSpPr>
        <p:spPr bwMode="auto">
          <a:xfrm>
            <a:off x="0" y="1052513"/>
            <a:ext cx="9144000" cy="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7562989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Outline</a:t>
            </a:r>
          </a:p>
        </p:txBody>
      </p:sp>
      <p:sp>
        <p:nvSpPr>
          <p:cNvPr id="3" name="Content Placeholder 2"/>
          <p:cNvSpPr>
            <a:spLocks noGrp="1"/>
          </p:cNvSpPr>
          <p:nvPr>
            <p:ph idx="1"/>
          </p:nvPr>
        </p:nvSpPr>
        <p:spPr/>
        <p:txBody>
          <a:bodyPr>
            <a:normAutofit/>
          </a:bodyPr>
          <a:lstStyle/>
          <a:p>
            <a:r>
              <a:rPr lang="en-US" dirty="0" smtClean="0"/>
              <a:t>Review EM algorithm</a:t>
            </a:r>
          </a:p>
          <a:p>
            <a:r>
              <a:rPr lang="en-US" dirty="0" smtClean="0"/>
              <a:t>Models for spatial planning, reserve design</a:t>
            </a:r>
          </a:p>
          <a:p>
            <a:r>
              <a:rPr lang="en-US" dirty="0" err="1" smtClean="0"/>
              <a:t>Marxan</a:t>
            </a:r>
            <a:endParaRPr lang="en-US" dirty="0" smtClean="0"/>
          </a:p>
          <a:p>
            <a:endParaRPr lang="en-US" dirty="0" smtClean="0"/>
          </a:p>
          <a:p>
            <a:r>
              <a:rPr lang="en-US" dirty="0" smtClean="0"/>
              <a:t>LAB / ASSIGNMENT</a:t>
            </a:r>
          </a:p>
          <a:p>
            <a:pPr lvl="1"/>
            <a:r>
              <a:rPr lang="en-US" dirty="0" err="1" smtClean="0"/>
              <a:t>Marxan</a:t>
            </a:r>
            <a:r>
              <a:rPr lang="en-US" dirty="0" smtClean="0"/>
              <a:t> tutorial</a:t>
            </a:r>
          </a:p>
          <a:p>
            <a:pPr lvl="1"/>
            <a:r>
              <a:rPr lang="en-US" dirty="0" smtClean="0"/>
              <a:t>Marine reserve selection around Rottnest Island to protect </a:t>
            </a:r>
            <a:r>
              <a:rPr lang="en-US" dirty="0" err="1" smtClean="0"/>
              <a:t>seagrass</a:t>
            </a:r>
            <a:r>
              <a:rPr lang="en-US" dirty="0" smtClean="0"/>
              <a:t> habitat</a:t>
            </a:r>
          </a:p>
          <a:p>
            <a:pPr lvl="1"/>
            <a:endParaRPr lang="en-US" dirty="0" smtClean="0"/>
          </a:p>
          <a:p>
            <a:pPr lvl="1"/>
            <a:endParaRPr lang="en-US" dirty="0" smtClean="0"/>
          </a:p>
        </p:txBody>
      </p:sp>
    </p:spTree>
    <p:extLst>
      <p:ext uri="{BB962C8B-B14F-4D97-AF65-F5344CB8AC3E}">
        <p14:creationId xmlns:p14="http://schemas.microsoft.com/office/powerpoint/2010/main" val="90229403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388938"/>
            <a:ext cx="8229600" cy="579437"/>
          </a:xfrm>
          <a:noFill/>
        </p:spPr>
        <p:txBody>
          <a:bodyPr anchor="t">
            <a:spAutoFit/>
          </a:bodyPr>
          <a:lstStyle/>
          <a:p>
            <a:pPr eaLnBrk="1" hangingPunct="1">
              <a:spcBef>
                <a:spcPct val="50000"/>
              </a:spcBef>
            </a:pPr>
            <a:r>
              <a:rPr lang="en-US" altLang="en-US" sz="3200" b="1" smtClean="0">
                <a:solidFill>
                  <a:srgbClr val="4D4D4D"/>
                </a:solidFill>
              </a:rPr>
              <a:t>Planning units</a:t>
            </a:r>
          </a:p>
        </p:txBody>
      </p:sp>
      <p:sp>
        <p:nvSpPr>
          <p:cNvPr id="11267" name="Rectangle 3"/>
          <p:cNvSpPr>
            <a:spLocks noGrp="1" noChangeArrowheads="1"/>
          </p:cNvSpPr>
          <p:nvPr>
            <p:ph type="body" idx="1"/>
          </p:nvPr>
        </p:nvSpPr>
        <p:spPr/>
        <p:txBody>
          <a:bodyPr/>
          <a:lstStyle/>
          <a:p>
            <a:pPr eaLnBrk="1" hangingPunct="1"/>
            <a:r>
              <a:rPr lang="en-US" altLang="en-US" dirty="0" smtClean="0"/>
              <a:t>Different types/ sizes</a:t>
            </a:r>
          </a:p>
          <a:p>
            <a:pPr eaLnBrk="1" hangingPunct="1"/>
            <a:endParaRPr lang="en-US" altLang="en-US" dirty="0" smtClean="0"/>
          </a:p>
          <a:p>
            <a:pPr eaLnBrk="1" hangingPunct="1">
              <a:buFont typeface="Arial" panose="020B0604020202020204" pitchFamily="34" charset="0"/>
              <a:buNone/>
            </a:pPr>
            <a:endParaRPr lang="en-US" altLang="en-US" dirty="0" smtClean="0"/>
          </a:p>
          <a:p>
            <a:pPr eaLnBrk="1" hangingPunct="1"/>
            <a:endParaRPr lang="en-US" altLang="en-US" dirty="0" smtClean="0"/>
          </a:p>
          <a:p>
            <a:pPr eaLnBrk="1" hangingPunct="1"/>
            <a:endParaRPr lang="en-US" altLang="en-US" dirty="0" smtClean="0"/>
          </a:p>
        </p:txBody>
      </p:sp>
      <p:sp>
        <p:nvSpPr>
          <p:cNvPr id="11268" name="Line 4"/>
          <p:cNvSpPr>
            <a:spLocks noChangeShapeType="1"/>
          </p:cNvSpPr>
          <p:nvPr/>
        </p:nvSpPr>
        <p:spPr bwMode="auto">
          <a:xfrm flipV="1">
            <a:off x="8820150" y="0"/>
            <a:ext cx="0" cy="685800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69" name="Line 5"/>
          <p:cNvSpPr>
            <a:spLocks noChangeShapeType="1"/>
          </p:cNvSpPr>
          <p:nvPr/>
        </p:nvSpPr>
        <p:spPr bwMode="auto">
          <a:xfrm>
            <a:off x="0" y="1052513"/>
            <a:ext cx="9144000" cy="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1270" name="Picture 5" descr="planning_unit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1357313"/>
            <a:ext cx="3570287" cy="504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688" y="2214563"/>
            <a:ext cx="1214437" cy="11985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7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750" y="2214563"/>
            <a:ext cx="1176338"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3" name="TextBox 8"/>
          <p:cNvSpPr txBox="1">
            <a:spLocks noChangeArrowheads="1"/>
          </p:cNvSpPr>
          <p:nvPr/>
        </p:nvSpPr>
        <p:spPr bwMode="auto">
          <a:xfrm>
            <a:off x="857250" y="34163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AU" altLang="en-US" dirty="0"/>
              <a:t>Hexagons</a:t>
            </a:r>
          </a:p>
        </p:txBody>
      </p:sp>
      <p:sp>
        <p:nvSpPr>
          <p:cNvPr id="11274" name="TextBox 9"/>
          <p:cNvSpPr txBox="1">
            <a:spLocks noChangeArrowheads="1"/>
          </p:cNvSpPr>
          <p:nvPr/>
        </p:nvSpPr>
        <p:spPr bwMode="auto">
          <a:xfrm>
            <a:off x="2214563" y="3429000"/>
            <a:ext cx="2211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AU" altLang="en-US"/>
              <a:t>Environmental units</a:t>
            </a:r>
          </a:p>
        </p:txBody>
      </p:sp>
    </p:spTree>
    <p:extLst>
      <p:ext uri="{BB962C8B-B14F-4D97-AF65-F5344CB8AC3E}">
        <p14:creationId xmlns:p14="http://schemas.microsoft.com/office/powerpoint/2010/main" val="342824958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388938"/>
            <a:ext cx="8229600" cy="579437"/>
          </a:xfrm>
          <a:noFill/>
        </p:spPr>
        <p:txBody>
          <a:bodyPr anchor="t">
            <a:spAutoFit/>
          </a:bodyPr>
          <a:lstStyle/>
          <a:p>
            <a:pPr eaLnBrk="1" hangingPunct="1">
              <a:spcBef>
                <a:spcPct val="50000"/>
              </a:spcBef>
            </a:pPr>
            <a:r>
              <a:rPr lang="en-US" altLang="en-US" sz="3200" b="1" smtClean="0">
                <a:solidFill>
                  <a:srgbClr val="4D4D4D"/>
                </a:solidFill>
              </a:rPr>
              <a:t>Pu.dat</a:t>
            </a:r>
          </a:p>
        </p:txBody>
      </p:sp>
      <p:sp>
        <p:nvSpPr>
          <p:cNvPr id="12291" name="Rectangle 3"/>
          <p:cNvSpPr>
            <a:spLocks noGrp="1" noChangeArrowheads="1"/>
          </p:cNvSpPr>
          <p:nvPr>
            <p:ph type="body" idx="1"/>
          </p:nvPr>
        </p:nvSpPr>
        <p:spPr>
          <a:xfrm>
            <a:off x="457200" y="1285875"/>
            <a:ext cx="8229600" cy="4840288"/>
          </a:xfrm>
        </p:spPr>
        <p:txBody>
          <a:bodyPr/>
          <a:lstStyle/>
          <a:p>
            <a:pPr eaLnBrk="1" hangingPunct="1"/>
            <a:r>
              <a:rPr lang="en-US" altLang="en-US" smtClean="0"/>
              <a:t>id=Planning units</a:t>
            </a:r>
          </a:p>
          <a:p>
            <a:pPr eaLnBrk="1" hangingPunct="1"/>
            <a:r>
              <a:rPr lang="en-US" altLang="en-US" smtClean="0"/>
              <a:t>cost=How much each planning </a:t>
            </a:r>
          </a:p>
          <a:p>
            <a:pPr eaLnBrk="1" hangingPunct="1">
              <a:buFont typeface="Arial" panose="020B0604020202020204" pitchFamily="34" charset="0"/>
              <a:buNone/>
            </a:pPr>
            <a:r>
              <a:rPr lang="en-US" altLang="en-US" smtClean="0"/>
              <a:t>	unit “costs”</a:t>
            </a:r>
          </a:p>
        </p:txBody>
      </p:sp>
      <p:sp>
        <p:nvSpPr>
          <p:cNvPr id="12292" name="Line 4"/>
          <p:cNvSpPr>
            <a:spLocks noChangeShapeType="1"/>
          </p:cNvSpPr>
          <p:nvPr/>
        </p:nvSpPr>
        <p:spPr bwMode="auto">
          <a:xfrm flipV="1">
            <a:off x="8820150" y="0"/>
            <a:ext cx="0" cy="685800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3" name="Line 5"/>
          <p:cNvSpPr>
            <a:spLocks noChangeShapeType="1"/>
          </p:cNvSpPr>
          <p:nvPr/>
        </p:nvSpPr>
        <p:spPr bwMode="auto">
          <a:xfrm>
            <a:off x="0" y="1052513"/>
            <a:ext cx="9144000" cy="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2294" name="Picture 5" descr="pu.dat_image.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1285875"/>
            <a:ext cx="200025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5" descr="cost.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28938" y="2428875"/>
            <a:ext cx="3000375"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02319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388938"/>
            <a:ext cx="8229600" cy="579437"/>
          </a:xfrm>
          <a:noFill/>
        </p:spPr>
        <p:txBody>
          <a:bodyPr anchor="t">
            <a:spAutoFit/>
          </a:bodyPr>
          <a:lstStyle/>
          <a:p>
            <a:pPr eaLnBrk="1" hangingPunct="1">
              <a:spcBef>
                <a:spcPct val="50000"/>
              </a:spcBef>
            </a:pPr>
            <a:r>
              <a:rPr lang="en-US" altLang="en-US" sz="3200" b="1" smtClean="0">
                <a:solidFill>
                  <a:srgbClr val="4D4D4D"/>
                </a:solidFill>
              </a:rPr>
              <a:t>Pu.dat</a:t>
            </a:r>
          </a:p>
        </p:txBody>
      </p:sp>
      <p:sp>
        <p:nvSpPr>
          <p:cNvPr id="13315" name="Rectangle 3"/>
          <p:cNvSpPr>
            <a:spLocks noGrp="1" noChangeArrowheads="1"/>
          </p:cNvSpPr>
          <p:nvPr>
            <p:ph type="body" idx="1"/>
          </p:nvPr>
        </p:nvSpPr>
        <p:spPr>
          <a:xfrm>
            <a:off x="457200" y="1214438"/>
            <a:ext cx="8229600" cy="4911725"/>
          </a:xfrm>
        </p:spPr>
        <p:txBody>
          <a:bodyPr/>
          <a:lstStyle/>
          <a:p>
            <a:pPr eaLnBrk="1" hangingPunct="1"/>
            <a:r>
              <a:rPr lang="en-US" altLang="en-US" smtClean="0"/>
              <a:t>status</a:t>
            </a:r>
          </a:p>
          <a:p>
            <a:pPr lvl="1" eaLnBrk="1" hangingPunct="1"/>
            <a:r>
              <a:rPr lang="en-US" altLang="en-US" smtClean="0"/>
              <a:t>Lock in (2): Are there areas </a:t>
            </a:r>
          </a:p>
          <a:p>
            <a:pPr lvl="1" eaLnBrk="1" hangingPunct="1">
              <a:buFont typeface="Arial" panose="020B0604020202020204" pitchFamily="34" charset="0"/>
              <a:buNone/>
            </a:pPr>
            <a:r>
              <a:rPr lang="en-US" altLang="en-US" smtClean="0"/>
              <a:t>that are already protected?</a:t>
            </a:r>
          </a:p>
          <a:p>
            <a:pPr lvl="1" eaLnBrk="1" hangingPunct="1"/>
            <a:r>
              <a:rPr lang="en-US" altLang="en-US" smtClean="0"/>
              <a:t>Lock out (3): Are there areas </a:t>
            </a:r>
          </a:p>
          <a:p>
            <a:pPr lvl="1" eaLnBrk="1" hangingPunct="1">
              <a:buFont typeface="Arial" panose="020B0604020202020204" pitchFamily="34" charset="0"/>
              <a:buNone/>
            </a:pPr>
            <a:r>
              <a:rPr lang="en-US" altLang="en-US" smtClean="0"/>
              <a:t>that can’t be included?</a:t>
            </a:r>
          </a:p>
        </p:txBody>
      </p:sp>
      <p:sp>
        <p:nvSpPr>
          <p:cNvPr id="13316" name="Line 4"/>
          <p:cNvSpPr>
            <a:spLocks noChangeShapeType="1"/>
          </p:cNvSpPr>
          <p:nvPr/>
        </p:nvSpPr>
        <p:spPr bwMode="auto">
          <a:xfrm flipV="1">
            <a:off x="8820150" y="0"/>
            <a:ext cx="0" cy="685800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7" name="Line 5"/>
          <p:cNvSpPr>
            <a:spLocks noChangeShapeType="1"/>
          </p:cNvSpPr>
          <p:nvPr/>
        </p:nvSpPr>
        <p:spPr bwMode="auto">
          <a:xfrm>
            <a:off x="0" y="1052513"/>
            <a:ext cx="9144000" cy="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3318" name="Picture 5" descr="pu.dat_image.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8688" y="3786188"/>
            <a:ext cx="200025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6" descr="already_reserved.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29250" y="1143000"/>
            <a:ext cx="3213100" cy="453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TextBox 7"/>
          <p:cNvSpPr txBox="1">
            <a:spLocks noChangeArrowheads="1"/>
          </p:cNvSpPr>
          <p:nvPr/>
        </p:nvSpPr>
        <p:spPr bwMode="auto">
          <a:xfrm>
            <a:off x="5143500" y="5500688"/>
            <a:ext cx="37195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AU" altLang="en-US"/>
              <a:t>Current reserve areas in Tasmania</a:t>
            </a:r>
          </a:p>
        </p:txBody>
      </p:sp>
    </p:spTree>
    <p:extLst>
      <p:ext uri="{BB962C8B-B14F-4D97-AF65-F5344CB8AC3E}">
        <p14:creationId xmlns:p14="http://schemas.microsoft.com/office/powerpoint/2010/main" val="115186417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388938"/>
            <a:ext cx="8229600" cy="579437"/>
          </a:xfrm>
          <a:noFill/>
        </p:spPr>
        <p:txBody>
          <a:bodyPr anchor="t">
            <a:spAutoFit/>
          </a:bodyPr>
          <a:lstStyle/>
          <a:p>
            <a:pPr eaLnBrk="1" hangingPunct="1">
              <a:spcBef>
                <a:spcPct val="50000"/>
              </a:spcBef>
            </a:pPr>
            <a:r>
              <a:rPr lang="en-US" altLang="en-US" sz="3200" b="1" smtClean="0">
                <a:solidFill>
                  <a:srgbClr val="4D4D4D"/>
                </a:solidFill>
              </a:rPr>
              <a:t>Spec.dat</a:t>
            </a:r>
          </a:p>
        </p:txBody>
      </p:sp>
      <p:sp>
        <p:nvSpPr>
          <p:cNvPr id="14339" name="Rectangle 3"/>
          <p:cNvSpPr>
            <a:spLocks noGrp="1" noChangeArrowheads="1"/>
          </p:cNvSpPr>
          <p:nvPr>
            <p:ph type="body" idx="1"/>
          </p:nvPr>
        </p:nvSpPr>
        <p:spPr/>
        <p:txBody>
          <a:bodyPr/>
          <a:lstStyle/>
          <a:p>
            <a:pPr eaLnBrk="1" hangingPunct="1"/>
            <a:r>
              <a:rPr lang="en-US" altLang="en-US" smtClean="0"/>
              <a:t>A list of all your conservation features (id), the targets you have set for them (target), and a penalty factor (spf)</a:t>
            </a:r>
          </a:p>
          <a:p>
            <a:pPr eaLnBrk="1" hangingPunct="1"/>
            <a:endParaRPr lang="en-US" altLang="en-US" smtClean="0"/>
          </a:p>
        </p:txBody>
      </p:sp>
      <p:sp>
        <p:nvSpPr>
          <p:cNvPr id="14340" name="Line 4"/>
          <p:cNvSpPr>
            <a:spLocks noChangeShapeType="1"/>
          </p:cNvSpPr>
          <p:nvPr/>
        </p:nvSpPr>
        <p:spPr bwMode="auto">
          <a:xfrm flipV="1">
            <a:off x="8820150" y="0"/>
            <a:ext cx="0" cy="685800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1" name="Line 5"/>
          <p:cNvSpPr>
            <a:spLocks noChangeShapeType="1"/>
          </p:cNvSpPr>
          <p:nvPr/>
        </p:nvSpPr>
        <p:spPr bwMode="auto">
          <a:xfrm>
            <a:off x="0" y="1052513"/>
            <a:ext cx="9144000" cy="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4342" name="Picture 5" descr="spec.dat_image.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3748088"/>
            <a:ext cx="4383087"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259344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388938"/>
            <a:ext cx="8229600" cy="579437"/>
          </a:xfrm>
          <a:noFill/>
        </p:spPr>
        <p:txBody>
          <a:bodyPr anchor="t">
            <a:spAutoFit/>
          </a:bodyPr>
          <a:lstStyle/>
          <a:p>
            <a:pPr eaLnBrk="1" hangingPunct="1">
              <a:spcBef>
                <a:spcPct val="50000"/>
              </a:spcBef>
            </a:pPr>
            <a:r>
              <a:rPr lang="en-US" altLang="en-US" sz="3200" b="1" smtClean="0">
                <a:solidFill>
                  <a:srgbClr val="4D4D4D"/>
                </a:solidFill>
              </a:rPr>
              <a:t>Puvsp.dat</a:t>
            </a:r>
          </a:p>
        </p:txBody>
      </p:sp>
      <p:sp>
        <p:nvSpPr>
          <p:cNvPr id="15363" name="Rectangle 3"/>
          <p:cNvSpPr>
            <a:spLocks noGrp="1" noChangeArrowheads="1"/>
          </p:cNvSpPr>
          <p:nvPr>
            <p:ph type="body" idx="1"/>
          </p:nvPr>
        </p:nvSpPr>
        <p:spPr>
          <a:xfrm>
            <a:off x="457200" y="1285875"/>
            <a:ext cx="8229600" cy="4525963"/>
          </a:xfrm>
        </p:spPr>
        <p:txBody>
          <a:bodyPr/>
          <a:lstStyle/>
          <a:p>
            <a:pPr eaLnBrk="1" hangingPunct="1"/>
            <a:r>
              <a:rPr lang="en-US" altLang="en-US" smtClean="0"/>
              <a:t>Combines your conservation </a:t>
            </a:r>
          </a:p>
          <a:p>
            <a:pPr eaLnBrk="1" hangingPunct="1">
              <a:buFont typeface="Arial" panose="020B0604020202020204" pitchFamily="34" charset="0"/>
              <a:buNone/>
            </a:pPr>
            <a:r>
              <a:rPr lang="en-US" altLang="en-US" smtClean="0"/>
              <a:t>feature data with your planning </a:t>
            </a:r>
          </a:p>
          <a:p>
            <a:pPr eaLnBrk="1" hangingPunct="1">
              <a:buFont typeface="Arial" panose="020B0604020202020204" pitchFamily="34" charset="0"/>
              <a:buNone/>
            </a:pPr>
            <a:r>
              <a:rPr lang="en-US" altLang="en-US" smtClean="0"/>
              <a:t>units (how much of each feature is</a:t>
            </a:r>
          </a:p>
          <a:p>
            <a:pPr eaLnBrk="1" hangingPunct="1">
              <a:buFont typeface="Arial" panose="020B0604020202020204" pitchFamily="34" charset="0"/>
              <a:buNone/>
            </a:pPr>
            <a:r>
              <a:rPr lang="en-US" altLang="en-US" smtClean="0"/>
              <a:t> in each planning unit?)</a:t>
            </a:r>
          </a:p>
          <a:p>
            <a:pPr eaLnBrk="1" hangingPunct="1"/>
            <a:endParaRPr lang="en-US" altLang="en-US" smtClean="0"/>
          </a:p>
        </p:txBody>
      </p:sp>
      <p:sp>
        <p:nvSpPr>
          <p:cNvPr id="15364" name="Line 4"/>
          <p:cNvSpPr>
            <a:spLocks noChangeShapeType="1"/>
          </p:cNvSpPr>
          <p:nvPr/>
        </p:nvSpPr>
        <p:spPr bwMode="auto">
          <a:xfrm flipV="1">
            <a:off x="8820150" y="0"/>
            <a:ext cx="0" cy="685800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5" name="Line 5"/>
          <p:cNvSpPr>
            <a:spLocks noChangeShapeType="1"/>
          </p:cNvSpPr>
          <p:nvPr/>
        </p:nvSpPr>
        <p:spPr bwMode="auto">
          <a:xfrm>
            <a:off x="0" y="1052513"/>
            <a:ext cx="9144000" cy="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5366" name="Picture 5" descr="puvsp_exampl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1071563"/>
            <a:ext cx="2274888"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6" descr="puvsp_image.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79788" y="3571875"/>
            <a:ext cx="2120900"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171207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6" descr="BLM2.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1500188"/>
            <a:ext cx="2671762" cy="383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p:nvPr>
        </p:nvSpPr>
        <p:spPr>
          <a:xfrm>
            <a:off x="457200" y="388938"/>
            <a:ext cx="8229600" cy="579437"/>
          </a:xfrm>
          <a:noFill/>
        </p:spPr>
        <p:txBody>
          <a:bodyPr anchor="t">
            <a:spAutoFit/>
          </a:bodyPr>
          <a:lstStyle/>
          <a:p>
            <a:pPr eaLnBrk="1" hangingPunct="1">
              <a:spcBef>
                <a:spcPct val="50000"/>
              </a:spcBef>
            </a:pPr>
            <a:r>
              <a:rPr lang="en-US" altLang="en-US" sz="3200" b="1" smtClean="0">
                <a:solidFill>
                  <a:srgbClr val="4D4D4D"/>
                </a:solidFill>
              </a:rPr>
              <a:t>Bound.dat</a:t>
            </a:r>
          </a:p>
        </p:txBody>
      </p:sp>
      <p:sp>
        <p:nvSpPr>
          <p:cNvPr id="16388" name="Rectangle 3"/>
          <p:cNvSpPr>
            <a:spLocks noGrp="1" noChangeArrowheads="1"/>
          </p:cNvSpPr>
          <p:nvPr>
            <p:ph type="body" idx="1"/>
          </p:nvPr>
        </p:nvSpPr>
        <p:spPr>
          <a:xfrm>
            <a:off x="457200" y="1214438"/>
            <a:ext cx="8229600" cy="4911725"/>
          </a:xfrm>
        </p:spPr>
        <p:txBody>
          <a:bodyPr/>
          <a:lstStyle/>
          <a:p>
            <a:pPr eaLnBrk="1" hangingPunct="1"/>
            <a:r>
              <a:rPr lang="en-US" altLang="en-US" smtClean="0"/>
              <a:t>Marxan can find clumped solutions</a:t>
            </a:r>
          </a:p>
          <a:p>
            <a:pPr eaLnBrk="1" hangingPunct="1"/>
            <a:endParaRPr lang="en-US" altLang="en-US" smtClean="0"/>
          </a:p>
          <a:p>
            <a:pPr eaLnBrk="1" hangingPunct="1"/>
            <a:endParaRPr lang="en-US" altLang="en-US" smtClean="0"/>
          </a:p>
          <a:p>
            <a:pPr eaLnBrk="1" hangingPunct="1"/>
            <a:endParaRPr lang="en-US" altLang="en-US" smtClean="0"/>
          </a:p>
          <a:p>
            <a:pPr eaLnBrk="1" hangingPunct="1">
              <a:buFont typeface="Arial" panose="020B0604020202020204" pitchFamily="34" charset="0"/>
              <a:buNone/>
            </a:pPr>
            <a:endParaRPr lang="en-US" altLang="en-US" smtClean="0"/>
          </a:p>
          <a:p>
            <a:pPr eaLnBrk="1" hangingPunct="1">
              <a:buFont typeface="Arial" panose="020B0604020202020204" pitchFamily="34" charset="0"/>
              <a:buNone/>
            </a:pPr>
            <a:endParaRPr lang="en-US" altLang="en-US" smtClean="0"/>
          </a:p>
          <a:p>
            <a:pPr eaLnBrk="1" hangingPunct="1"/>
            <a:r>
              <a:rPr lang="en-US" altLang="en-US" smtClean="0"/>
              <a:t>But it needs information about the boundaries between the planning units to do this.</a:t>
            </a:r>
          </a:p>
        </p:txBody>
      </p:sp>
      <p:sp>
        <p:nvSpPr>
          <p:cNvPr id="16389" name="Line 4"/>
          <p:cNvSpPr>
            <a:spLocks noChangeShapeType="1"/>
          </p:cNvSpPr>
          <p:nvPr/>
        </p:nvSpPr>
        <p:spPr bwMode="auto">
          <a:xfrm flipV="1">
            <a:off x="8820150" y="0"/>
            <a:ext cx="0" cy="685800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0" name="Line 5"/>
          <p:cNvSpPr>
            <a:spLocks noChangeShapeType="1"/>
          </p:cNvSpPr>
          <p:nvPr/>
        </p:nvSpPr>
        <p:spPr bwMode="auto">
          <a:xfrm>
            <a:off x="0" y="1052513"/>
            <a:ext cx="9144000" cy="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6391" name="Picture 5" descr="BLM0.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9138" y="1770063"/>
            <a:ext cx="2776537" cy="308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219130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388938"/>
            <a:ext cx="8229600" cy="579437"/>
          </a:xfrm>
          <a:noFill/>
        </p:spPr>
        <p:txBody>
          <a:bodyPr anchor="t">
            <a:spAutoFit/>
          </a:bodyPr>
          <a:lstStyle/>
          <a:p>
            <a:pPr eaLnBrk="1" hangingPunct="1">
              <a:spcBef>
                <a:spcPct val="50000"/>
              </a:spcBef>
            </a:pPr>
            <a:r>
              <a:rPr lang="en-US" altLang="en-US" sz="3200" b="1" smtClean="0">
                <a:solidFill>
                  <a:srgbClr val="4D4D4D"/>
                </a:solidFill>
              </a:rPr>
              <a:t>Bound.dat</a:t>
            </a:r>
          </a:p>
        </p:txBody>
      </p:sp>
      <p:sp>
        <p:nvSpPr>
          <p:cNvPr id="17411" name="Rectangle 3"/>
          <p:cNvSpPr>
            <a:spLocks noGrp="1" noChangeArrowheads="1"/>
          </p:cNvSpPr>
          <p:nvPr>
            <p:ph type="body" idx="1"/>
          </p:nvPr>
        </p:nvSpPr>
        <p:spPr>
          <a:xfrm>
            <a:off x="457200" y="1285875"/>
            <a:ext cx="8229600" cy="4840288"/>
          </a:xfrm>
        </p:spPr>
        <p:txBody>
          <a:bodyPr/>
          <a:lstStyle/>
          <a:p>
            <a:pPr eaLnBrk="1" hangingPunct="1"/>
            <a:endParaRPr lang="en-US" altLang="en-US" smtClean="0"/>
          </a:p>
        </p:txBody>
      </p:sp>
      <p:sp>
        <p:nvSpPr>
          <p:cNvPr id="17412" name="Line 4"/>
          <p:cNvSpPr>
            <a:spLocks noChangeShapeType="1"/>
          </p:cNvSpPr>
          <p:nvPr/>
        </p:nvSpPr>
        <p:spPr bwMode="auto">
          <a:xfrm flipV="1">
            <a:off x="8820150" y="0"/>
            <a:ext cx="0" cy="685800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3" name="Line 5"/>
          <p:cNvSpPr>
            <a:spLocks noChangeShapeType="1"/>
          </p:cNvSpPr>
          <p:nvPr/>
        </p:nvSpPr>
        <p:spPr bwMode="auto">
          <a:xfrm>
            <a:off x="0" y="1052513"/>
            <a:ext cx="9144000" cy="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7414" name="Picture 7" descr="boun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625" y="1285875"/>
            <a:ext cx="2466975" cy="489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428625" y="3571875"/>
            <a:ext cx="1071563" cy="214313"/>
          </a:xfrm>
          <a:prstGeom prst="rect">
            <a:avLst/>
          </a:prstGeom>
          <a:solidFill>
            <a:srgbClr val="FFFF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pic>
        <p:nvPicPr>
          <p:cNvPr id="17416" name="Picture 7" descr="Tas_Closeup_pu.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82925" y="1285875"/>
            <a:ext cx="5503863" cy="4857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rot="5400000">
            <a:off x="4249737" y="4251326"/>
            <a:ext cx="2359025" cy="0"/>
          </a:xfrm>
          <a:prstGeom prst="straightConnector1">
            <a:avLst/>
          </a:prstGeom>
          <a:ln w="31750" cmpd="sng">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48085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388938"/>
            <a:ext cx="8229600" cy="579437"/>
          </a:xfrm>
          <a:noFill/>
        </p:spPr>
        <p:txBody>
          <a:bodyPr anchor="t">
            <a:spAutoFit/>
          </a:bodyPr>
          <a:lstStyle/>
          <a:p>
            <a:pPr eaLnBrk="1" hangingPunct="1">
              <a:spcBef>
                <a:spcPct val="50000"/>
              </a:spcBef>
            </a:pPr>
            <a:r>
              <a:rPr lang="en-US" altLang="en-US" sz="3200" b="1" smtClean="0">
                <a:solidFill>
                  <a:srgbClr val="4D4D4D"/>
                </a:solidFill>
              </a:rPr>
              <a:t>Input.dat</a:t>
            </a:r>
          </a:p>
        </p:txBody>
      </p:sp>
      <p:sp>
        <p:nvSpPr>
          <p:cNvPr id="18435" name="Rectangle 3"/>
          <p:cNvSpPr>
            <a:spLocks noGrp="1" noChangeArrowheads="1"/>
          </p:cNvSpPr>
          <p:nvPr>
            <p:ph type="body" idx="1"/>
          </p:nvPr>
        </p:nvSpPr>
        <p:spPr/>
        <p:txBody>
          <a:bodyPr/>
          <a:lstStyle/>
          <a:p>
            <a:pPr eaLnBrk="1" hangingPunct="1"/>
            <a:r>
              <a:rPr lang="en-US" altLang="en-US" smtClean="0"/>
              <a:t>Instructions for Marxan</a:t>
            </a:r>
          </a:p>
          <a:p>
            <a:pPr eaLnBrk="1" hangingPunct="1">
              <a:buFont typeface="Arial" panose="020B0604020202020204" pitchFamily="34" charset="0"/>
              <a:buNone/>
            </a:pPr>
            <a:endParaRPr lang="en-US" altLang="en-US" smtClean="0"/>
          </a:p>
          <a:p>
            <a:pPr lvl="1" eaLnBrk="1" hangingPunct="1"/>
            <a:r>
              <a:rPr lang="en-US" altLang="en-US" smtClean="0"/>
              <a:t>Where to find the input files</a:t>
            </a:r>
          </a:p>
          <a:p>
            <a:pPr lvl="1" eaLnBrk="1" hangingPunct="1"/>
            <a:r>
              <a:rPr lang="en-US" altLang="en-US" smtClean="0"/>
              <a:t>Set some parameters </a:t>
            </a:r>
          </a:p>
          <a:p>
            <a:pPr lvl="1" eaLnBrk="1" hangingPunct="1">
              <a:buFont typeface="Arial" panose="020B0604020202020204" pitchFamily="34" charset="0"/>
              <a:buNone/>
            </a:pPr>
            <a:r>
              <a:rPr lang="en-US" altLang="en-US" smtClean="0"/>
              <a:t>(BLM, number of solutions)</a:t>
            </a:r>
          </a:p>
          <a:p>
            <a:pPr lvl="1" eaLnBrk="1" hangingPunct="1"/>
            <a:r>
              <a:rPr lang="en-US" altLang="en-US" smtClean="0"/>
              <a:t>Where to put the output files</a:t>
            </a:r>
          </a:p>
        </p:txBody>
      </p:sp>
      <p:sp>
        <p:nvSpPr>
          <p:cNvPr id="18436" name="Line 4"/>
          <p:cNvSpPr>
            <a:spLocks noChangeShapeType="1"/>
          </p:cNvSpPr>
          <p:nvPr/>
        </p:nvSpPr>
        <p:spPr bwMode="auto">
          <a:xfrm flipV="1">
            <a:off x="8820150" y="0"/>
            <a:ext cx="0" cy="685800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7" name="Line 5"/>
          <p:cNvSpPr>
            <a:spLocks noChangeShapeType="1"/>
          </p:cNvSpPr>
          <p:nvPr/>
        </p:nvSpPr>
        <p:spPr bwMode="auto">
          <a:xfrm>
            <a:off x="0" y="1052513"/>
            <a:ext cx="9144000" cy="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8438" name="Picture 5" descr="ScreenHunter_01 Jan. 22 10.10.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6438" y="1071563"/>
            <a:ext cx="2962275" cy="566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369230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ine 2"/>
          <p:cNvSpPr>
            <a:spLocks noChangeShapeType="1"/>
          </p:cNvSpPr>
          <p:nvPr/>
        </p:nvSpPr>
        <p:spPr bwMode="auto">
          <a:xfrm flipV="1">
            <a:off x="8820150" y="0"/>
            <a:ext cx="0" cy="685800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59" name="Line 3"/>
          <p:cNvSpPr>
            <a:spLocks noChangeShapeType="1"/>
          </p:cNvSpPr>
          <p:nvPr/>
        </p:nvSpPr>
        <p:spPr bwMode="auto">
          <a:xfrm>
            <a:off x="0" y="1052513"/>
            <a:ext cx="9144000" cy="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80" name="Text Box 4"/>
          <p:cNvSpPr txBox="1">
            <a:spLocks noChangeArrowheads="1"/>
          </p:cNvSpPr>
          <p:nvPr/>
        </p:nvSpPr>
        <p:spPr bwMode="auto">
          <a:xfrm>
            <a:off x="107950" y="195263"/>
            <a:ext cx="8607425" cy="584200"/>
          </a:xfrm>
          <a:prstGeom prst="rect">
            <a:avLst/>
          </a:prstGeom>
          <a:noFill/>
          <a:ln w="9525">
            <a:noFill/>
            <a:miter lim="800000"/>
            <a:headEnd/>
            <a:tailEnd/>
          </a:ln>
        </p:spPr>
        <p:txBody>
          <a:bodyPr>
            <a:spAutoFit/>
          </a:bodyPr>
          <a:lstStyle/>
          <a:p>
            <a:pPr algn="ctr">
              <a:spcBef>
                <a:spcPct val="50000"/>
              </a:spcBef>
              <a:defRPr/>
            </a:pPr>
            <a:r>
              <a:rPr lang="en-AU" sz="3200" dirty="0">
                <a:solidFill>
                  <a:srgbClr val="4D4D4D"/>
                </a:solidFill>
                <a:latin typeface="+mj-lt"/>
                <a:cs typeface="Arial" charset="0"/>
              </a:rPr>
              <a:t>Parameter Setting</a:t>
            </a:r>
          </a:p>
        </p:txBody>
      </p:sp>
      <p:sp>
        <p:nvSpPr>
          <p:cNvPr id="50181" name="Text Box 5"/>
          <p:cNvSpPr txBox="1">
            <a:spLocks noChangeArrowheads="1"/>
          </p:cNvSpPr>
          <p:nvPr/>
        </p:nvSpPr>
        <p:spPr bwMode="auto">
          <a:xfrm>
            <a:off x="323850" y="1196975"/>
            <a:ext cx="8137525" cy="5186363"/>
          </a:xfrm>
          <a:prstGeom prst="rect">
            <a:avLst/>
          </a:prstGeom>
          <a:noFill/>
          <a:ln w="9525">
            <a:noFill/>
            <a:miter lim="800000"/>
            <a:headEnd/>
            <a:tailEnd/>
          </a:ln>
        </p:spPr>
        <p:txBody>
          <a:bodyPr>
            <a:spAutoFit/>
          </a:bodyPr>
          <a:lstStyle/>
          <a:p>
            <a:pPr marL="180975" indent="-180975">
              <a:lnSpc>
                <a:spcPct val="145000"/>
              </a:lnSpc>
              <a:spcBef>
                <a:spcPct val="50000"/>
              </a:spcBef>
              <a:buClr>
                <a:srgbClr val="4D4D4D"/>
              </a:buClr>
              <a:buFont typeface="Arial" pitchFamily="34" charset="0"/>
              <a:buChar char="•"/>
              <a:defRPr/>
            </a:pPr>
            <a:r>
              <a:rPr lang="en-AU" sz="2000" dirty="0">
                <a:solidFill>
                  <a:srgbClr val="FF3737"/>
                </a:solidFill>
                <a:latin typeface="+mn-lt"/>
                <a:cs typeface="Arial" charset="0"/>
              </a:rPr>
              <a:t>Some you will need to set:</a:t>
            </a:r>
          </a:p>
          <a:p>
            <a:pPr marL="180975" indent="-180975">
              <a:lnSpc>
                <a:spcPct val="145000"/>
              </a:lnSpc>
              <a:spcBef>
                <a:spcPct val="50000"/>
              </a:spcBef>
              <a:buClr>
                <a:srgbClr val="4D4D4D"/>
              </a:buClr>
              <a:buFont typeface="Arial" pitchFamily="34" charset="0"/>
              <a:buChar char="•"/>
              <a:defRPr/>
            </a:pPr>
            <a:r>
              <a:rPr lang="en-AU" sz="2000" dirty="0">
                <a:solidFill>
                  <a:srgbClr val="4D4D4D"/>
                </a:solidFill>
                <a:latin typeface="+mn-lt"/>
                <a:cs typeface="Arial" charset="0"/>
              </a:rPr>
              <a:t>Runs (restarts of the program)</a:t>
            </a:r>
          </a:p>
          <a:p>
            <a:pPr marL="180975" indent="-180975">
              <a:lnSpc>
                <a:spcPct val="145000"/>
              </a:lnSpc>
              <a:spcBef>
                <a:spcPct val="50000"/>
              </a:spcBef>
              <a:buClr>
                <a:srgbClr val="4D4D4D"/>
              </a:buClr>
              <a:buFont typeface="Arial" pitchFamily="34" charset="0"/>
              <a:buChar char="•"/>
              <a:defRPr/>
            </a:pPr>
            <a:r>
              <a:rPr lang="en-AU" sz="2000" dirty="0">
                <a:solidFill>
                  <a:srgbClr val="4D4D4D"/>
                </a:solidFill>
                <a:latin typeface="+mn-lt"/>
                <a:cs typeface="Arial" charset="0"/>
              </a:rPr>
              <a:t>Iterations (number of times Marxan tries to find</a:t>
            </a:r>
            <a:br>
              <a:rPr lang="en-AU" sz="2000" dirty="0">
                <a:solidFill>
                  <a:srgbClr val="4D4D4D"/>
                </a:solidFill>
                <a:latin typeface="+mn-lt"/>
                <a:cs typeface="Arial" charset="0"/>
              </a:rPr>
            </a:br>
            <a:r>
              <a:rPr lang="en-AU" sz="2000" dirty="0">
                <a:solidFill>
                  <a:srgbClr val="4D4D4D"/>
                </a:solidFill>
                <a:latin typeface="+mn-lt"/>
                <a:cs typeface="Arial" charset="0"/>
              </a:rPr>
              <a:t> a good solution)</a:t>
            </a:r>
          </a:p>
          <a:p>
            <a:pPr marL="180975" indent="-180975">
              <a:lnSpc>
                <a:spcPct val="145000"/>
              </a:lnSpc>
              <a:spcBef>
                <a:spcPct val="50000"/>
              </a:spcBef>
              <a:buClr>
                <a:srgbClr val="4D4D4D"/>
              </a:buClr>
              <a:buFont typeface="Arial" pitchFamily="34" charset="0"/>
              <a:buChar char="•"/>
              <a:defRPr/>
            </a:pPr>
            <a:r>
              <a:rPr lang="en-AU" sz="2000" dirty="0">
                <a:solidFill>
                  <a:srgbClr val="4D4D4D"/>
                </a:solidFill>
                <a:latin typeface="+mn-lt"/>
                <a:cs typeface="Arial" charset="0"/>
              </a:rPr>
              <a:t>BLM (how much clumping)</a:t>
            </a:r>
          </a:p>
          <a:p>
            <a:pPr marL="180975" indent="-180975">
              <a:lnSpc>
                <a:spcPct val="145000"/>
              </a:lnSpc>
              <a:spcBef>
                <a:spcPct val="50000"/>
              </a:spcBef>
              <a:buClr>
                <a:srgbClr val="4D4D4D"/>
              </a:buClr>
              <a:buFont typeface="Arial" pitchFamily="34" charset="0"/>
              <a:buChar char="•"/>
              <a:defRPr/>
            </a:pPr>
            <a:r>
              <a:rPr lang="en-AU" sz="2000" dirty="0">
                <a:solidFill>
                  <a:srgbClr val="FF3737"/>
                </a:solidFill>
                <a:latin typeface="+mn-lt"/>
                <a:cs typeface="Arial" charset="0"/>
              </a:rPr>
              <a:t>Some are standard and are not typically changed:</a:t>
            </a:r>
          </a:p>
          <a:p>
            <a:pPr marL="180975" indent="-180975">
              <a:lnSpc>
                <a:spcPct val="145000"/>
              </a:lnSpc>
              <a:spcBef>
                <a:spcPct val="50000"/>
              </a:spcBef>
              <a:buClr>
                <a:srgbClr val="4D4D4D"/>
              </a:buClr>
              <a:buFont typeface="Arial" pitchFamily="34" charset="0"/>
              <a:buChar char="•"/>
              <a:defRPr/>
            </a:pPr>
            <a:r>
              <a:rPr lang="en-AU" sz="2000" dirty="0">
                <a:solidFill>
                  <a:srgbClr val="4D4D4D"/>
                </a:solidFill>
                <a:latin typeface="+mn-lt"/>
                <a:cs typeface="Arial" charset="0"/>
              </a:rPr>
              <a:t>Temperature settings</a:t>
            </a:r>
          </a:p>
          <a:p>
            <a:pPr marL="180975" indent="-180975">
              <a:lnSpc>
                <a:spcPct val="145000"/>
              </a:lnSpc>
              <a:spcBef>
                <a:spcPct val="50000"/>
              </a:spcBef>
              <a:buClr>
                <a:srgbClr val="4D4D4D"/>
              </a:buClr>
              <a:buFont typeface="Arial" pitchFamily="34" charset="0"/>
              <a:buChar char="•"/>
              <a:defRPr/>
            </a:pPr>
            <a:r>
              <a:rPr lang="en-AU" sz="2000" dirty="0">
                <a:solidFill>
                  <a:srgbClr val="4D4D4D"/>
                </a:solidFill>
                <a:latin typeface="+mn-lt"/>
                <a:cs typeface="Arial" charset="0"/>
              </a:rPr>
              <a:t>Annealing parameters</a:t>
            </a:r>
          </a:p>
          <a:p>
            <a:pPr marL="180975" indent="-180975">
              <a:lnSpc>
                <a:spcPct val="145000"/>
              </a:lnSpc>
              <a:spcBef>
                <a:spcPct val="50000"/>
              </a:spcBef>
              <a:buClr>
                <a:srgbClr val="4D4D4D"/>
              </a:buClr>
              <a:buFont typeface="Arial" pitchFamily="34" charset="0"/>
              <a:buChar char="•"/>
              <a:defRPr/>
            </a:pPr>
            <a:r>
              <a:rPr lang="en-AU" sz="2000" dirty="0">
                <a:solidFill>
                  <a:srgbClr val="4D4D4D"/>
                </a:solidFill>
                <a:latin typeface="+mn-lt"/>
                <a:cs typeface="Arial" charset="0"/>
              </a:rPr>
              <a:t>Program controls</a:t>
            </a:r>
          </a:p>
        </p:txBody>
      </p:sp>
      <p:pic>
        <p:nvPicPr>
          <p:cNvPr id="19462" name="Picture 5" descr="ScreenHunter_01 Jan. 22 10.10.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53100" y="1143000"/>
            <a:ext cx="2962275" cy="566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223235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Line 2"/>
          <p:cNvSpPr>
            <a:spLocks noChangeShapeType="1"/>
          </p:cNvSpPr>
          <p:nvPr/>
        </p:nvSpPr>
        <p:spPr bwMode="auto">
          <a:xfrm flipV="1">
            <a:off x="8820150" y="0"/>
            <a:ext cx="0" cy="685800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39" name="Line 3"/>
          <p:cNvSpPr>
            <a:spLocks noChangeShapeType="1"/>
          </p:cNvSpPr>
          <p:nvPr/>
        </p:nvSpPr>
        <p:spPr bwMode="auto">
          <a:xfrm>
            <a:off x="0" y="1052513"/>
            <a:ext cx="9144000" cy="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0" name="Text Box 4"/>
          <p:cNvSpPr txBox="1">
            <a:spLocks noChangeArrowheads="1"/>
          </p:cNvSpPr>
          <p:nvPr/>
        </p:nvSpPr>
        <p:spPr bwMode="auto">
          <a:xfrm>
            <a:off x="142875" y="425450"/>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AU" altLang="en-US" sz="3600">
                <a:solidFill>
                  <a:srgbClr val="4D4D4D"/>
                </a:solidFill>
                <a:latin typeface="Calibri" panose="020F0502020204030204" pitchFamily="34" charset="0"/>
              </a:rPr>
              <a:t>Tradeoffs – Area/Cost vs. Boundary</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t="4211" b="5246"/>
          <a:stretch>
            <a:fillRect/>
          </a:stretch>
        </p:blipFill>
        <p:spPr bwMode="auto">
          <a:xfrm>
            <a:off x="304800" y="1268413"/>
            <a:ext cx="8534400" cy="514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22528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i="1" dirty="0" smtClean="0"/>
              <a:t>k</a:t>
            </a:r>
            <a:r>
              <a:rPr lang="en-US" sz="2400" dirty="0" smtClean="0"/>
              <a:t>-means as special case of Expectation-Maximization algorithm</a:t>
            </a:r>
            <a:endParaRPr lang="en-US" sz="2400" dirty="0"/>
          </a:p>
        </p:txBody>
      </p:sp>
      <p:sp>
        <p:nvSpPr>
          <p:cNvPr id="22" name="Content Placeholder 21"/>
          <p:cNvSpPr>
            <a:spLocks noGrp="1"/>
          </p:cNvSpPr>
          <p:nvPr>
            <p:ph idx="1"/>
          </p:nvPr>
        </p:nvSpPr>
        <p:spPr>
          <a:xfrm>
            <a:off x="457200" y="6260816"/>
            <a:ext cx="8229600" cy="597184"/>
          </a:xfrm>
        </p:spPr>
        <p:txBody>
          <a:bodyPr>
            <a:normAutofit fontScale="62500" lnSpcReduction="20000"/>
          </a:bodyPr>
          <a:lstStyle/>
          <a:p>
            <a:pPr marL="0" indent="0">
              <a:buNone/>
            </a:pPr>
            <a:r>
              <a:rPr lang="en-US" dirty="0" smtClean="0"/>
              <a:t>MARSS: Expectation: predict latent states, Maximization: find parameters that maximize likelihood given those states.</a:t>
            </a:r>
            <a:endParaRPr lang="en-US" dirty="0"/>
          </a:p>
        </p:txBody>
      </p:sp>
      <p:pic>
        <p:nvPicPr>
          <p:cNvPr id="37890" name="Picture 2" descr="http://img.bimg.126.net/photo/kCsHZNyxfKE0dIyp7wkbDA==/396879717162146299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030" y="1988722"/>
            <a:ext cx="4656570" cy="417049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a:off x="4418878" y="1942965"/>
            <a:ext cx="153122" cy="2373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953164" y="1019635"/>
            <a:ext cx="2530763" cy="923330"/>
          </a:xfrm>
          <a:prstGeom prst="rect">
            <a:avLst/>
          </a:prstGeom>
          <a:noFill/>
        </p:spPr>
        <p:txBody>
          <a:bodyPr wrap="square" rtlCol="0">
            <a:spAutoFit/>
          </a:bodyPr>
          <a:lstStyle/>
          <a:p>
            <a:r>
              <a:rPr lang="en-US" dirty="0" smtClean="0"/>
              <a:t>Expectation: what are the clusters given the current cluster means?</a:t>
            </a:r>
            <a:endParaRPr lang="en-US" dirty="0"/>
          </a:p>
        </p:txBody>
      </p:sp>
      <p:cxnSp>
        <p:nvCxnSpPr>
          <p:cNvPr id="11" name="Straight Arrow Connector 10"/>
          <p:cNvCxnSpPr/>
          <p:nvPr/>
        </p:nvCxnSpPr>
        <p:spPr>
          <a:xfrm flipH="1">
            <a:off x="6705600" y="2505522"/>
            <a:ext cx="3694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158182" y="2180318"/>
            <a:ext cx="1773382" cy="2585323"/>
          </a:xfrm>
          <a:prstGeom prst="rect">
            <a:avLst/>
          </a:prstGeom>
          <a:noFill/>
        </p:spPr>
        <p:txBody>
          <a:bodyPr wrap="square" rtlCol="0">
            <a:spAutoFit/>
          </a:bodyPr>
          <a:lstStyle/>
          <a:p>
            <a:r>
              <a:rPr lang="en-US" dirty="0" smtClean="0"/>
              <a:t>Maximization: what are the values for the means that maximize the objective function?</a:t>
            </a:r>
          </a:p>
          <a:p>
            <a:r>
              <a:rPr lang="en-US" dirty="0" smtClean="0"/>
              <a:t>(minimize within group SS)</a:t>
            </a:r>
            <a:endParaRPr lang="en-US" dirty="0"/>
          </a:p>
        </p:txBody>
      </p:sp>
      <p:cxnSp>
        <p:nvCxnSpPr>
          <p:cNvPr id="15" name="Straight Arrow Connector 14"/>
          <p:cNvCxnSpPr/>
          <p:nvPr/>
        </p:nvCxnSpPr>
        <p:spPr>
          <a:xfrm>
            <a:off x="1459345" y="2180318"/>
            <a:ext cx="480291" cy="4151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95562" y="1204301"/>
            <a:ext cx="1384012" cy="1477328"/>
          </a:xfrm>
          <a:prstGeom prst="rect">
            <a:avLst/>
          </a:prstGeom>
          <a:noFill/>
        </p:spPr>
        <p:txBody>
          <a:bodyPr wrap="square" rtlCol="0">
            <a:spAutoFit/>
          </a:bodyPr>
          <a:lstStyle/>
          <a:p>
            <a:r>
              <a:rPr lang="en-US" dirty="0" smtClean="0"/>
              <a:t>Initialize with random locations for cluster means (</a:t>
            </a:r>
            <a:r>
              <a:rPr lang="en-US" i="1" dirty="0" smtClean="0"/>
              <a:t>k=2</a:t>
            </a:r>
            <a:r>
              <a:rPr lang="en-US" dirty="0"/>
              <a:t>)</a:t>
            </a:r>
          </a:p>
        </p:txBody>
      </p:sp>
      <p:cxnSp>
        <p:nvCxnSpPr>
          <p:cNvPr id="20" name="Straight Arrow Connector 19"/>
          <p:cNvCxnSpPr/>
          <p:nvPr/>
        </p:nvCxnSpPr>
        <p:spPr>
          <a:xfrm>
            <a:off x="1633392" y="3994551"/>
            <a:ext cx="7865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21674" y="3565312"/>
            <a:ext cx="1648690" cy="646331"/>
          </a:xfrm>
          <a:prstGeom prst="rect">
            <a:avLst/>
          </a:prstGeom>
          <a:noFill/>
        </p:spPr>
        <p:txBody>
          <a:bodyPr wrap="square" rtlCol="0">
            <a:spAutoFit/>
          </a:bodyPr>
          <a:lstStyle/>
          <a:p>
            <a:r>
              <a:rPr lang="en-US" dirty="0" smtClean="0"/>
              <a:t>Next iteration Expectation. </a:t>
            </a:r>
            <a:endParaRPr lang="en-US" dirty="0"/>
          </a:p>
        </p:txBody>
      </p:sp>
    </p:spTree>
    <p:extLst>
      <p:ext uri="{BB962C8B-B14F-4D97-AF65-F5344CB8AC3E}">
        <p14:creationId xmlns:p14="http://schemas.microsoft.com/office/powerpoint/2010/main" val="42404310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6" grpId="0"/>
      <p:bldP spid="13" grpId="0"/>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Line 2"/>
          <p:cNvSpPr>
            <a:spLocks noChangeShapeType="1"/>
          </p:cNvSpPr>
          <p:nvPr/>
        </p:nvSpPr>
        <p:spPr bwMode="auto">
          <a:xfrm flipV="1">
            <a:off x="8820150" y="0"/>
            <a:ext cx="0" cy="685800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5" name="Line 3"/>
          <p:cNvSpPr>
            <a:spLocks noChangeShapeType="1"/>
          </p:cNvSpPr>
          <p:nvPr/>
        </p:nvSpPr>
        <p:spPr bwMode="auto">
          <a:xfrm>
            <a:off x="0" y="1052513"/>
            <a:ext cx="9144000" cy="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6" name="Text Box 4"/>
          <p:cNvSpPr txBox="1">
            <a:spLocks noChangeArrowheads="1"/>
          </p:cNvSpPr>
          <p:nvPr/>
        </p:nvSpPr>
        <p:spPr bwMode="auto">
          <a:xfrm>
            <a:off x="142875" y="430213"/>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AU" altLang="en-US" sz="3600">
                <a:solidFill>
                  <a:srgbClr val="5F5F5F"/>
                </a:solidFill>
                <a:latin typeface="Calibri" panose="020F0502020204030204" pitchFamily="34" charset="0"/>
              </a:rPr>
              <a:t>Output Files</a:t>
            </a:r>
          </a:p>
        </p:txBody>
      </p:sp>
      <p:sp>
        <p:nvSpPr>
          <p:cNvPr id="18437" name="Text Box 5"/>
          <p:cNvSpPr txBox="1">
            <a:spLocks noChangeArrowheads="1"/>
          </p:cNvSpPr>
          <p:nvPr/>
        </p:nvSpPr>
        <p:spPr bwMode="auto">
          <a:xfrm>
            <a:off x="395288" y="1557338"/>
            <a:ext cx="8137525"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0975" indent="-180975"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lnSpc>
                <a:spcPct val="145000"/>
              </a:lnSpc>
              <a:spcBef>
                <a:spcPct val="50000"/>
              </a:spcBef>
              <a:buClr>
                <a:srgbClr val="4D4D4D"/>
              </a:buClr>
              <a:buFont typeface="Wingdings" panose="05000000000000000000" pitchFamily="2" charset="2"/>
              <a:buChar char="§"/>
            </a:pPr>
            <a:r>
              <a:rPr lang="en-AU" altLang="en-US">
                <a:solidFill>
                  <a:srgbClr val="4D4D4D"/>
                </a:solidFill>
              </a:rPr>
              <a:t>Best Solution (shows which planning units were selected in the solution with the lowest objective function score)</a:t>
            </a:r>
          </a:p>
          <a:p>
            <a:pPr eaLnBrk="1" hangingPunct="1">
              <a:lnSpc>
                <a:spcPct val="145000"/>
              </a:lnSpc>
              <a:spcBef>
                <a:spcPct val="50000"/>
              </a:spcBef>
              <a:buClr>
                <a:srgbClr val="4D4D4D"/>
              </a:buClr>
              <a:buFont typeface="Wingdings" panose="05000000000000000000" pitchFamily="2" charset="2"/>
              <a:buChar char="§"/>
            </a:pPr>
            <a:r>
              <a:rPr lang="en-AU" altLang="en-US">
                <a:solidFill>
                  <a:srgbClr val="4D4D4D"/>
                </a:solidFill>
              </a:rPr>
              <a:t>Summed Solution (shows the selection frequency of each planning unit)</a:t>
            </a:r>
          </a:p>
          <a:p>
            <a:pPr eaLnBrk="1" hangingPunct="1">
              <a:lnSpc>
                <a:spcPct val="145000"/>
              </a:lnSpc>
              <a:spcBef>
                <a:spcPct val="50000"/>
              </a:spcBef>
              <a:buClr>
                <a:srgbClr val="4D4D4D"/>
              </a:buClr>
              <a:buFont typeface="Wingdings" panose="05000000000000000000" pitchFamily="2" charset="2"/>
              <a:buChar char="§"/>
            </a:pPr>
            <a:r>
              <a:rPr lang="en-AU" altLang="en-US">
                <a:solidFill>
                  <a:srgbClr val="4D4D4D"/>
                </a:solidFill>
              </a:rPr>
              <a:t>Summary (for each run: score, cost, boundary length, etc.)</a:t>
            </a:r>
          </a:p>
          <a:p>
            <a:pPr eaLnBrk="1" hangingPunct="1">
              <a:lnSpc>
                <a:spcPct val="145000"/>
              </a:lnSpc>
              <a:spcBef>
                <a:spcPct val="50000"/>
              </a:spcBef>
              <a:buClr>
                <a:srgbClr val="4D4D4D"/>
              </a:buClr>
              <a:buFont typeface="Wingdings" panose="05000000000000000000" pitchFamily="2" charset="2"/>
              <a:buChar char="§"/>
            </a:pPr>
            <a:r>
              <a:rPr lang="en-AU" altLang="en-US">
                <a:solidFill>
                  <a:srgbClr val="4D4D4D"/>
                </a:solidFill>
              </a:rPr>
              <a:t>Missing Value (amount of each feature in a solution, target met, etc.)</a:t>
            </a:r>
          </a:p>
          <a:p>
            <a:pPr eaLnBrk="1" hangingPunct="1">
              <a:lnSpc>
                <a:spcPct val="145000"/>
              </a:lnSpc>
              <a:spcBef>
                <a:spcPct val="50000"/>
              </a:spcBef>
              <a:buClr>
                <a:srgbClr val="4D4D4D"/>
              </a:buClr>
              <a:buFont typeface="Wingdings" panose="05000000000000000000" pitchFamily="2" charset="2"/>
              <a:buChar char="§"/>
            </a:pPr>
            <a:r>
              <a:rPr lang="en-AU" altLang="en-US">
                <a:solidFill>
                  <a:srgbClr val="4D4D4D"/>
                </a:solidFill>
              </a:rPr>
              <a:t>Log (what you see on the screen when Marxan is running)</a:t>
            </a:r>
          </a:p>
          <a:p>
            <a:pPr eaLnBrk="1" hangingPunct="1">
              <a:lnSpc>
                <a:spcPct val="145000"/>
              </a:lnSpc>
              <a:spcBef>
                <a:spcPct val="50000"/>
              </a:spcBef>
              <a:buClr>
                <a:srgbClr val="4D4D4D"/>
              </a:buClr>
              <a:buFont typeface="Wingdings" panose="05000000000000000000" pitchFamily="2" charset="2"/>
              <a:buChar char="§"/>
            </a:pPr>
            <a:r>
              <a:rPr lang="en-AU" altLang="en-US">
                <a:solidFill>
                  <a:srgbClr val="4D4D4D"/>
                </a:solidFill>
              </a:rPr>
              <a:t>More…</a:t>
            </a:r>
          </a:p>
        </p:txBody>
      </p:sp>
    </p:spTree>
    <p:extLst>
      <p:ext uri="{BB962C8B-B14F-4D97-AF65-F5344CB8AC3E}">
        <p14:creationId xmlns:p14="http://schemas.microsoft.com/office/powerpoint/2010/main" val="339535194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ine 2"/>
          <p:cNvSpPr>
            <a:spLocks noChangeShapeType="1"/>
          </p:cNvSpPr>
          <p:nvPr/>
        </p:nvSpPr>
        <p:spPr bwMode="auto">
          <a:xfrm flipV="1">
            <a:off x="8820150" y="0"/>
            <a:ext cx="0" cy="685800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59" name="Line 3"/>
          <p:cNvSpPr>
            <a:spLocks noChangeShapeType="1"/>
          </p:cNvSpPr>
          <p:nvPr/>
        </p:nvSpPr>
        <p:spPr bwMode="auto">
          <a:xfrm>
            <a:off x="0" y="1052513"/>
            <a:ext cx="9144000" cy="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0" name="Text Box 4"/>
          <p:cNvSpPr txBox="1">
            <a:spLocks noChangeArrowheads="1"/>
          </p:cNvSpPr>
          <p:nvPr/>
        </p:nvSpPr>
        <p:spPr bwMode="auto">
          <a:xfrm>
            <a:off x="142875" y="430213"/>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AU" altLang="en-US" sz="3600">
                <a:solidFill>
                  <a:srgbClr val="5F5F5F"/>
                </a:solidFill>
                <a:latin typeface="Calibri" panose="020F0502020204030204" pitchFamily="34" charset="0"/>
              </a:rPr>
              <a:t>Individual Solutions</a:t>
            </a:r>
          </a:p>
        </p:txBody>
      </p:sp>
      <p:sp>
        <p:nvSpPr>
          <p:cNvPr id="19461" name="Text Box 5"/>
          <p:cNvSpPr txBox="1">
            <a:spLocks noChangeArrowheads="1"/>
          </p:cNvSpPr>
          <p:nvPr/>
        </p:nvSpPr>
        <p:spPr bwMode="auto">
          <a:xfrm>
            <a:off x="2024063" y="1858963"/>
            <a:ext cx="4762500" cy="412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0975" indent="-180975"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lnSpc>
                <a:spcPct val="145000"/>
              </a:lnSpc>
              <a:spcBef>
                <a:spcPct val="50000"/>
              </a:spcBef>
              <a:buClr>
                <a:srgbClr val="4D4D4D"/>
              </a:buClr>
              <a:buFont typeface="Wingdings" panose="05000000000000000000" pitchFamily="2" charset="2"/>
              <a:buChar char="§"/>
            </a:pPr>
            <a:r>
              <a:rPr lang="en-AU" altLang="en-US">
                <a:solidFill>
                  <a:srgbClr val="4D4D4D"/>
                </a:solidFill>
              </a:rPr>
              <a:t>Use: Every solution has a file that can be displayed as a map. </a:t>
            </a:r>
          </a:p>
          <a:p>
            <a:pPr eaLnBrk="1" hangingPunct="1">
              <a:lnSpc>
                <a:spcPct val="145000"/>
              </a:lnSpc>
              <a:spcBef>
                <a:spcPct val="50000"/>
              </a:spcBef>
              <a:buClr>
                <a:srgbClr val="4D4D4D"/>
              </a:buClr>
              <a:buFont typeface="Wingdings" panose="05000000000000000000" pitchFamily="2" charset="2"/>
              <a:buChar char="§"/>
            </a:pPr>
            <a:r>
              <a:rPr lang="en-AU" altLang="en-US">
                <a:solidFill>
                  <a:srgbClr val="4D4D4D"/>
                </a:solidFill>
              </a:rPr>
              <a:t>The planning units chosen in </a:t>
            </a:r>
            <a:r>
              <a:rPr lang="en-AU" altLang="en-US" b="1">
                <a:solidFill>
                  <a:srgbClr val="4D4D4D"/>
                </a:solidFill>
              </a:rPr>
              <a:t>individual solutions </a:t>
            </a:r>
            <a:r>
              <a:rPr lang="en-AU" altLang="en-US">
                <a:solidFill>
                  <a:srgbClr val="4D4D4D"/>
                </a:solidFill>
              </a:rPr>
              <a:t>are </a:t>
            </a:r>
            <a:r>
              <a:rPr lang="en-AU" altLang="en-US" b="1">
                <a:solidFill>
                  <a:srgbClr val="4D4D4D"/>
                </a:solidFill>
              </a:rPr>
              <a:t>complementary</a:t>
            </a:r>
          </a:p>
          <a:p>
            <a:pPr eaLnBrk="1" hangingPunct="1">
              <a:lnSpc>
                <a:spcPct val="145000"/>
              </a:lnSpc>
              <a:spcBef>
                <a:spcPct val="50000"/>
              </a:spcBef>
              <a:buClr>
                <a:srgbClr val="4D4D4D"/>
              </a:buClr>
              <a:buFont typeface="Wingdings" panose="05000000000000000000" pitchFamily="2" charset="2"/>
              <a:buChar char="§"/>
            </a:pPr>
            <a:r>
              <a:rPr lang="en-AU" altLang="en-US">
                <a:solidFill>
                  <a:srgbClr val="4D4D4D"/>
                </a:solidFill>
              </a:rPr>
              <a:t>“Best” Solution (shows planning units selected in the solution with the lowest objective function score)</a:t>
            </a:r>
          </a:p>
          <a:p>
            <a:pPr eaLnBrk="1" hangingPunct="1">
              <a:lnSpc>
                <a:spcPct val="145000"/>
              </a:lnSpc>
              <a:spcBef>
                <a:spcPct val="50000"/>
              </a:spcBef>
              <a:buClr>
                <a:srgbClr val="4D4D4D"/>
              </a:buClr>
            </a:pPr>
            <a:endParaRPr lang="en-AU" altLang="en-US">
              <a:solidFill>
                <a:srgbClr val="4D4D4D"/>
              </a:solidFill>
            </a:endParaRPr>
          </a:p>
        </p:txBody>
      </p:sp>
      <p:pic>
        <p:nvPicPr>
          <p:cNvPr id="194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1214438"/>
            <a:ext cx="1630362" cy="65166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9463" name="Picture 7" descr="individual_summed"/>
          <p:cNvPicPr>
            <a:picLocks noChangeAspect="1" noChangeArrowheads="1"/>
          </p:cNvPicPr>
          <p:nvPr/>
        </p:nvPicPr>
        <p:blipFill>
          <a:blip r:embed="rId4">
            <a:extLst>
              <a:ext uri="{28A0092B-C50C-407E-A947-70E740481C1C}">
                <a14:useLocalDpi xmlns:a14="http://schemas.microsoft.com/office/drawing/2010/main" val="0"/>
              </a:ext>
            </a:extLst>
          </a:blip>
          <a:srcRect r="67416"/>
          <a:stretch>
            <a:fillRect/>
          </a:stretch>
        </p:blipFill>
        <p:spPr bwMode="auto">
          <a:xfrm>
            <a:off x="7007225" y="1500188"/>
            <a:ext cx="1779588"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810824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Line 2"/>
          <p:cNvSpPr>
            <a:spLocks noChangeShapeType="1"/>
          </p:cNvSpPr>
          <p:nvPr/>
        </p:nvSpPr>
        <p:spPr bwMode="auto">
          <a:xfrm flipV="1">
            <a:off x="8820150" y="0"/>
            <a:ext cx="0" cy="685800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3" name="Line 3"/>
          <p:cNvSpPr>
            <a:spLocks noChangeShapeType="1"/>
          </p:cNvSpPr>
          <p:nvPr/>
        </p:nvSpPr>
        <p:spPr bwMode="auto">
          <a:xfrm>
            <a:off x="0" y="1052513"/>
            <a:ext cx="9144000" cy="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4" name="Text Box 4"/>
          <p:cNvSpPr txBox="1">
            <a:spLocks noChangeArrowheads="1"/>
          </p:cNvSpPr>
          <p:nvPr/>
        </p:nvSpPr>
        <p:spPr bwMode="auto">
          <a:xfrm>
            <a:off x="142875" y="425450"/>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AU" altLang="en-US" sz="3600">
                <a:solidFill>
                  <a:srgbClr val="4D4D4D"/>
                </a:solidFill>
                <a:latin typeface="Calibri" panose="020F0502020204030204" pitchFamily="34" charset="0"/>
              </a:rPr>
              <a:t>Selection Frequency</a:t>
            </a:r>
          </a:p>
        </p:txBody>
      </p:sp>
      <p:sp>
        <p:nvSpPr>
          <p:cNvPr id="20485" name="Text Box 5"/>
          <p:cNvSpPr txBox="1">
            <a:spLocks noChangeArrowheads="1"/>
          </p:cNvSpPr>
          <p:nvPr/>
        </p:nvSpPr>
        <p:spPr bwMode="auto">
          <a:xfrm>
            <a:off x="2357438" y="1727200"/>
            <a:ext cx="4143375" cy="477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0975" indent="-180975"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lnSpc>
                <a:spcPct val="145000"/>
              </a:lnSpc>
              <a:spcBef>
                <a:spcPct val="50000"/>
              </a:spcBef>
              <a:buClr>
                <a:srgbClr val="4D4D4D"/>
              </a:buClr>
              <a:buFont typeface="Wingdings" panose="05000000000000000000" pitchFamily="2" charset="2"/>
              <a:buChar char="§"/>
            </a:pPr>
            <a:r>
              <a:rPr lang="en-AU" altLang="en-US">
                <a:solidFill>
                  <a:srgbClr val="4D4D4D"/>
                </a:solidFill>
              </a:rPr>
              <a:t>Ssoln (Summed Solution) files show the </a:t>
            </a:r>
            <a:r>
              <a:rPr lang="en-AU" altLang="en-US" b="1">
                <a:solidFill>
                  <a:srgbClr val="4D4D4D"/>
                </a:solidFill>
              </a:rPr>
              <a:t>selection frequency </a:t>
            </a:r>
            <a:r>
              <a:rPr lang="en-AU" altLang="en-US">
                <a:solidFill>
                  <a:srgbClr val="4D4D4D"/>
                </a:solidFill>
              </a:rPr>
              <a:t>of each planning unit</a:t>
            </a:r>
          </a:p>
          <a:p>
            <a:pPr eaLnBrk="1" hangingPunct="1">
              <a:lnSpc>
                <a:spcPct val="145000"/>
              </a:lnSpc>
              <a:spcBef>
                <a:spcPct val="50000"/>
              </a:spcBef>
              <a:buClr>
                <a:srgbClr val="4D4D4D"/>
              </a:buClr>
              <a:buFont typeface="Wingdings" panose="05000000000000000000" pitchFamily="2" charset="2"/>
              <a:buChar char="§"/>
            </a:pPr>
            <a:r>
              <a:rPr lang="en-AU" altLang="en-US">
                <a:solidFill>
                  <a:srgbClr val="4D4D4D"/>
                </a:solidFill>
              </a:rPr>
              <a:t>Selection frequency is not a solution and is not complementary</a:t>
            </a:r>
          </a:p>
          <a:p>
            <a:pPr eaLnBrk="1" hangingPunct="1">
              <a:lnSpc>
                <a:spcPct val="145000"/>
              </a:lnSpc>
              <a:spcBef>
                <a:spcPct val="50000"/>
              </a:spcBef>
              <a:buClr>
                <a:srgbClr val="4D4D4D"/>
              </a:buClr>
              <a:buFont typeface="Wingdings" panose="05000000000000000000" pitchFamily="2" charset="2"/>
              <a:buChar char="§"/>
            </a:pPr>
            <a:r>
              <a:rPr lang="en-AU" altLang="en-US">
                <a:solidFill>
                  <a:srgbClr val="4D4D4D"/>
                </a:solidFill>
              </a:rPr>
              <a:t>Use: A map of this file can help identify areas that are always, often, rarely, or never included across all of the Marxan runs in a scenario</a:t>
            </a:r>
            <a:r>
              <a:rPr lang="en-AU" altLang="en-US" sz="2000">
                <a:solidFill>
                  <a:srgbClr val="4D4D4D"/>
                </a:solidFill>
              </a:rPr>
              <a:t>.</a:t>
            </a:r>
          </a:p>
        </p:txBody>
      </p:sp>
      <p:pic>
        <p:nvPicPr>
          <p:cNvPr id="204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125538"/>
            <a:ext cx="1482725" cy="62642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487" name="Picture 7" descr="individual_summed"/>
          <p:cNvPicPr>
            <a:picLocks noChangeAspect="1" noChangeArrowheads="1"/>
          </p:cNvPicPr>
          <p:nvPr/>
        </p:nvPicPr>
        <p:blipFill>
          <a:blip r:embed="rId4">
            <a:extLst>
              <a:ext uri="{28A0092B-C50C-407E-A947-70E740481C1C}">
                <a14:useLocalDpi xmlns:a14="http://schemas.microsoft.com/office/drawing/2010/main" val="0"/>
              </a:ext>
            </a:extLst>
          </a:blip>
          <a:srcRect l="68239" t="9508"/>
          <a:stretch>
            <a:fillRect/>
          </a:stretch>
        </p:blipFill>
        <p:spPr bwMode="auto">
          <a:xfrm>
            <a:off x="6616700" y="2322513"/>
            <a:ext cx="2170113"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Rectangle 7"/>
          <p:cNvSpPr>
            <a:spLocks noChangeArrowheads="1"/>
          </p:cNvSpPr>
          <p:nvPr/>
        </p:nvSpPr>
        <p:spPr bwMode="auto">
          <a:xfrm>
            <a:off x="7215188" y="2425700"/>
            <a:ext cx="1500187" cy="646113"/>
          </a:xfrm>
          <a:prstGeom prst="rect">
            <a:avLst/>
          </a:prstGeom>
          <a:solidFill>
            <a:srgbClr val="DFDEC0"/>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AU" altLang="en-US"/>
              <a:t>Selection Frequency</a:t>
            </a:r>
          </a:p>
        </p:txBody>
      </p:sp>
    </p:spTree>
    <p:extLst>
      <p:ext uri="{BB962C8B-B14F-4D97-AF65-F5344CB8AC3E}">
        <p14:creationId xmlns:p14="http://schemas.microsoft.com/office/powerpoint/2010/main" val="141755718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Line 2"/>
          <p:cNvSpPr>
            <a:spLocks noChangeShapeType="1"/>
          </p:cNvSpPr>
          <p:nvPr/>
        </p:nvSpPr>
        <p:spPr bwMode="auto">
          <a:xfrm flipV="1">
            <a:off x="8820150" y="0"/>
            <a:ext cx="0" cy="685800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07" name="Line 3"/>
          <p:cNvSpPr>
            <a:spLocks noChangeShapeType="1"/>
          </p:cNvSpPr>
          <p:nvPr/>
        </p:nvSpPr>
        <p:spPr bwMode="auto">
          <a:xfrm>
            <a:off x="0" y="1052513"/>
            <a:ext cx="9144000" cy="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08" name="Text Box 4"/>
          <p:cNvSpPr txBox="1">
            <a:spLocks noChangeArrowheads="1"/>
          </p:cNvSpPr>
          <p:nvPr/>
        </p:nvSpPr>
        <p:spPr bwMode="auto">
          <a:xfrm>
            <a:off x="142875" y="430213"/>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AU" altLang="en-US" sz="3600">
                <a:solidFill>
                  <a:srgbClr val="4D4D4D"/>
                </a:solidFill>
                <a:latin typeface="Calibri" panose="020F0502020204030204" pitchFamily="34" charset="0"/>
              </a:rPr>
              <a:t>Summary</a:t>
            </a:r>
          </a:p>
        </p:txBody>
      </p:sp>
      <p:pic>
        <p:nvPicPr>
          <p:cNvPr id="21509" name="Picture 5"/>
          <p:cNvPicPr>
            <a:picLocks noChangeAspect="1" noChangeArrowheads="1"/>
          </p:cNvPicPr>
          <p:nvPr/>
        </p:nvPicPr>
        <p:blipFill>
          <a:blip r:embed="rId3">
            <a:extLst>
              <a:ext uri="{28A0092B-C50C-407E-A947-70E740481C1C}">
                <a14:useLocalDpi xmlns:a14="http://schemas.microsoft.com/office/drawing/2010/main" val="0"/>
              </a:ext>
            </a:extLst>
          </a:blip>
          <a:srcRect b="61157"/>
          <a:stretch>
            <a:fillRect/>
          </a:stretch>
        </p:blipFill>
        <p:spPr bwMode="auto">
          <a:xfrm>
            <a:off x="142875" y="1214438"/>
            <a:ext cx="728662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Box 5"/>
          <p:cNvSpPr txBox="1">
            <a:spLocks noChangeArrowheads="1"/>
          </p:cNvSpPr>
          <p:nvPr/>
        </p:nvSpPr>
        <p:spPr bwMode="auto">
          <a:xfrm>
            <a:off x="285750" y="4214813"/>
            <a:ext cx="84375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AU" altLang="en-US" sz="2400"/>
              <a:t>Use:</a:t>
            </a:r>
          </a:p>
          <a:p>
            <a:pPr eaLnBrk="1" hangingPunct="1">
              <a:buFont typeface="Wingdings" panose="05000000000000000000" pitchFamily="2" charset="2"/>
              <a:buChar char="§"/>
            </a:pPr>
            <a:r>
              <a:rPr lang="en-AU" altLang="en-US" sz="2400"/>
              <a:t> compare runs</a:t>
            </a:r>
          </a:p>
          <a:p>
            <a:pPr eaLnBrk="1" hangingPunct="1">
              <a:buFont typeface="Wingdings" panose="05000000000000000000" pitchFamily="2" charset="2"/>
              <a:buChar char="§"/>
            </a:pPr>
            <a:r>
              <a:rPr lang="en-AU" altLang="en-US" sz="2400"/>
              <a:t> check for missing values and shortfall(calibrate spf)</a:t>
            </a:r>
          </a:p>
        </p:txBody>
      </p:sp>
    </p:spTree>
    <p:extLst>
      <p:ext uri="{BB962C8B-B14F-4D97-AF65-F5344CB8AC3E}">
        <p14:creationId xmlns:p14="http://schemas.microsoft.com/office/powerpoint/2010/main" val="53157732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Line 2"/>
          <p:cNvSpPr>
            <a:spLocks noChangeShapeType="1"/>
          </p:cNvSpPr>
          <p:nvPr/>
        </p:nvSpPr>
        <p:spPr bwMode="auto">
          <a:xfrm flipV="1">
            <a:off x="8820150" y="0"/>
            <a:ext cx="0" cy="685800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1" name="Line 3"/>
          <p:cNvSpPr>
            <a:spLocks noChangeShapeType="1"/>
          </p:cNvSpPr>
          <p:nvPr/>
        </p:nvSpPr>
        <p:spPr bwMode="auto">
          <a:xfrm>
            <a:off x="0" y="1052513"/>
            <a:ext cx="9144000" cy="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2" name="Text Box 4"/>
          <p:cNvSpPr txBox="1">
            <a:spLocks noChangeArrowheads="1"/>
          </p:cNvSpPr>
          <p:nvPr/>
        </p:nvSpPr>
        <p:spPr bwMode="auto">
          <a:xfrm>
            <a:off x="142875" y="430213"/>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AU" altLang="en-US" sz="3600">
                <a:solidFill>
                  <a:srgbClr val="4D4D4D"/>
                </a:solidFill>
                <a:latin typeface="Calibri" panose="020F0502020204030204" pitchFamily="34" charset="0"/>
              </a:rPr>
              <a:t>Missing Value</a:t>
            </a:r>
          </a:p>
        </p:txBody>
      </p:sp>
      <p:pic>
        <p:nvPicPr>
          <p:cNvPr id="22533" name="Picture 5"/>
          <p:cNvPicPr>
            <a:picLocks noChangeAspect="1" noChangeArrowheads="1"/>
          </p:cNvPicPr>
          <p:nvPr/>
        </p:nvPicPr>
        <p:blipFill>
          <a:blip r:embed="rId3">
            <a:extLst>
              <a:ext uri="{28A0092B-C50C-407E-A947-70E740481C1C}">
                <a14:useLocalDpi xmlns:a14="http://schemas.microsoft.com/office/drawing/2010/main" val="0"/>
              </a:ext>
            </a:extLst>
          </a:blip>
          <a:srcRect l="3542" t="18594" r="38976" b="5823"/>
          <a:stretch>
            <a:fillRect/>
          </a:stretch>
        </p:blipFill>
        <p:spPr bwMode="auto">
          <a:xfrm>
            <a:off x="71438" y="1125538"/>
            <a:ext cx="5256212" cy="573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5"/>
          <p:cNvSpPr txBox="1">
            <a:spLocks noChangeArrowheads="1"/>
          </p:cNvSpPr>
          <p:nvPr/>
        </p:nvSpPr>
        <p:spPr bwMode="auto">
          <a:xfrm>
            <a:off x="5715000" y="1857375"/>
            <a:ext cx="300037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buFont typeface="Wingdings" panose="05000000000000000000" pitchFamily="2" charset="2"/>
              <a:buChar char="§"/>
            </a:pPr>
            <a:r>
              <a:rPr lang="en-AU" altLang="en-US"/>
              <a:t> </a:t>
            </a:r>
            <a:r>
              <a:rPr lang="en-AU" altLang="en-US" sz="2400"/>
              <a:t>Use: For a particular solution, you can examine conservation feature target achievement</a:t>
            </a:r>
          </a:p>
        </p:txBody>
      </p:sp>
    </p:spTree>
    <p:extLst>
      <p:ext uri="{BB962C8B-B14F-4D97-AF65-F5344CB8AC3E}">
        <p14:creationId xmlns:p14="http://schemas.microsoft.com/office/powerpoint/2010/main" val="149158575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2"/>
          <p:cNvSpPr>
            <a:spLocks noChangeShapeType="1"/>
          </p:cNvSpPr>
          <p:nvPr/>
        </p:nvSpPr>
        <p:spPr bwMode="auto">
          <a:xfrm flipV="1">
            <a:off x="8820150" y="0"/>
            <a:ext cx="0" cy="685800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27" name="Line 3"/>
          <p:cNvSpPr>
            <a:spLocks noChangeShapeType="1"/>
          </p:cNvSpPr>
          <p:nvPr/>
        </p:nvSpPr>
        <p:spPr bwMode="auto">
          <a:xfrm>
            <a:off x="0" y="1052513"/>
            <a:ext cx="9144000" cy="0"/>
          </a:xfrm>
          <a:prstGeom prst="line">
            <a:avLst/>
          </a:prstGeom>
          <a:noFill/>
          <a:ln w="25400">
            <a:solidFill>
              <a:srgbClr val="FF373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28" name="Text Box 5"/>
          <p:cNvSpPr txBox="1">
            <a:spLocks noChangeArrowheads="1"/>
          </p:cNvSpPr>
          <p:nvPr/>
        </p:nvSpPr>
        <p:spPr bwMode="auto">
          <a:xfrm>
            <a:off x="2700338" y="6367463"/>
            <a:ext cx="403225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lnSpc>
                <a:spcPct val="145000"/>
              </a:lnSpc>
              <a:spcBef>
                <a:spcPct val="50000"/>
              </a:spcBef>
              <a:buClr>
                <a:srgbClr val="4D4D4D"/>
              </a:buClr>
              <a:buFont typeface="Wingdings" panose="05000000000000000000" pitchFamily="2" charset="2"/>
              <a:buNone/>
            </a:pPr>
            <a:r>
              <a:rPr lang="en-AU" altLang="en-US">
                <a:solidFill>
                  <a:srgbClr val="4D4D4D"/>
                </a:solidFill>
              </a:rPr>
              <a:t>Dendogram with 17 solutions</a:t>
            </a:r>
            <a:endParaRPr lang="en-AU" altLang="en-US">
              <a:latin typeface="Arial" panose="020B0604020202020204" pitchFamily="34" charset="0"/>
            </a:endParaRPr>
          </a:p>
        </p:txBody>
      </p:sp>
      <p:pic>
        <p:nvPicPr>
          <p:cNvPr id="26629" name="Picture 6" descr="dendo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196975"/>
            <a:ext cx="8353425" cy="524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 Box 4"/>
          <p:cNvSpPr txBox="1">
            <a:spLocks noChangeArrowheads="1"/>
          </p:cNvSpPr>
          <p:nvPr/>
        </p:nvSpPr>
        <p:spPr bwMode="auto">
          <a:xfrm>
            <a:off x="142875" y="425450"/>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AU" altLang="en-US" sz="3600">
                <a:solidFill>
                  <a:srgbClr val="4D4D4D"/>
                </a:solidFill>
                <a:latin typeface="Calibri" panose="020F0502020204030204" pitchFamily="34" charset="0"/>
              </a:rPr>
              <a:t>Cluster analysis of Marxan solutions</a:t>
            </a:r>
          </a:p>
        </p:txBody>
      </p:sp>
    </p:spTree>
    <p:extLst>
      <p:ext uri="{BB962C8B-B14F-4D97-AF65-F5344CB8AC3E}">
        <p14:creationId xmlns:p14="http://schemas.microsoft.com/office/powerpoint/2010/main" val="377842291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decision support tool?</a:t>
            </a:r>
            <a:endParaRPr lang="en-US" dirty="0"/>
          </a:p>
        </p:txBody>
      </p:sp>
      <p:sp>
        <p:nvSpPr>
          <p:cNvPr id="3" name="Content Placeholder 2"/>
          <p:cNvSpPr>
            <a:spLocks noGrp="1"/>
          </p:cNvSpPr>
          <p:nvPr>
            <p:ph idx="1"/>
          </p:nvPr>
        </p:nvSpPr>
        <p:spPr/>
        <p:txBody>
          <a:bodyPr/>
          <a:lstStyle/>
          <a:p>
            <a:r>
              <a:rPr lang="en-US" dirty="0"/>
              <a:t>There are many different MPA configuration possibilities – hard to find by </a:t>
            </a:r>
            <a:r>
              <a:rPr lang="en-US" dirty="0" smtClean="0"/>
              <a:t>hand.</a:t>
            </a:r>
            <a:endParaRPr lang="en-US" dirty="0"/>
          </a:p>
          <a:p>
            <a:r>
              <a:rPr lang="en-US" dirty="0"/>
              <a:t>Tools find many possible solutions, </a:t>
            </a:r>
            <a:r>
              <a:rPr lang="en-US" dirty="0" smtClean="0"/>
              <a:t>quicker.</a:t>
            </a:r>
            <a:endParaRPr lang="en-US" dirty="0"/>
          </a:p>
          <a:p>
            <a:r>
              <a:rPr lang="en-US" dirty="0"/>
              <a:t>Help consider multiple factors (costs, biodiversity, spatial constraints</a:t>
            </a:r>
            <a:r>
              <a:rPr lang="en-US" dirty="0" smtClean="0"/>
              <a:t>).</a:t>
            </a:r>
            <a:endParaRPr lang="en-US" dirty="0"/>
          </a:p>
          <a:p>
            <a:r>
              <a:rPr lang="en-US" dirty="0"/>
              <a:t>Systematic, repeatable, </a:t>
            </a:r>
            <a:r>
              <a:rPr lang="en-US" dirty="0" smtClean="0"/>
              <a:t>transparent.</a:t>
            </a:r>
            <a:endParaRPr lang="en-US" dirty="0"/>
          </a:p>
          <a:p>
            <a:endParaRPr lang="en-US" dirty="0"/>
          </a:p>
        </p:txBody>
      </p:sp>
    </p:spTree>
    <p:extLst>
      <p:ext uri="{BB962C8B-B14F-4D97-AF65-F5344CB8AC3E}">
        <p14:creationId xmlns:p14="http://schemas.microsoft.com/office/powerpoint/2010/main" val="983925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498521" y="195263"/>
            <a:ext cx="810572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r>
              <a:rPr lang="en-AU" altLang="en-US" sz="3200" dirty="0">
                <a:solidFill>
                  <a:srgbClr val="4F81BD"/>
                </a:solidFill>
                <a:latin typeface="+mj-lt"/>
              </a:rPr>
              <a:t>Many decision support </a:t>
            </a:r>
            <a:r>
              <a:rPr lang="en-AU" altLang="en-US" sz="3200" dirty="0" smtClean="0">
                <a:solidFill>
                  <a:srgbClr val="4F81BD"/>
                </a:solidFill>
                <a:latin typeface="+mj-lt"/>
              </a:rPr>
              <a:t>tools out there…</a:t>
            </a:r>
            <a:endParaRPr lang="en-AU" altLang="en-US" sz="3200" dirty="0">
              <a:solidFill>
                <a:srgbClr val="4F81BD"/>
              </a:solidFill>
              <a:latin typeface="+mj-lt"/>
            </a:endParaRPr>
          </a:p>
        </p:txBody>
      </p:sp>
      <p:sp>
        <p:nvSpPr>
          <p:cNvPr id="27652" name="Text Box 5"/>
          <p:cNvSpPr txBox="1">
            <a:spLocks noChangeArrowheads="1"/>
          </p:cNvSpPr>
          <p:nvPr/>
        </p:nvSpPr>
        <p:spPr bwMode="auto">
          <a:xfrm>
            <a:off x="71438" y="1196975"/>
            <a:ext cx="8893175" cy="561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0850" indent="-45085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45000"/>
              </a:lnSpc>
              <a:spcBef>
                <a:spcPct val="50000"/>
              </a:spcBef>
              <a:buClr>
                <a:srgbClr val="4D4D4D"/>
              </a:buClr>
              <a:buFont typeface="Wingdings" panose="05000000000000000000" pitchFamily="2" charset="2"/>
              <a:buChar char="§"/>
            </a:pPr>
            <a:r>
              <a:rPr lang="en-AU" altLang="en-US" dirty="0">
                <a:solidFill>
                  <a:srgbClr val="4D4D4D"/>
                </a:solidFill>
                <a:latin typeface="Verdana" panose="020B0604030504040204" pitchFamily="34" charset="0"/>
              </a:rPr>
              <a:t>C-Plan (Bob </a:t>
            </a:r>
            <a:r>
              <a:rPr lang="en-AU" altLang="en-US" dirty="0" err="1">
                <a:solidFill>
                  <a:srgbClr val="4D4D4D"/>
                </a:solidFill>
                <a:latin typeface="Verdana" panose="020B0604030504040204" pitchFamily="34" charset="0"/>
              </a:rPr>
              <a:t>Pressey</a:t>
            </a:r>
            <a:r>
              <a:rPr lang="en-AU" altLang="en-US" dirty="0">
                <a:solidFill>
                  <a:srgbClr val="4D4D4D"/>
                </a:solidFill>
                <a:latin typeface="Verdana" panose="020B0604030504040204" pitchFamily="34" charset="0"/>
              </a:rPr>
              <a:t> and Matt Watts)</a:t>
            </a:r>
          </a:p>
          <a:p>
            <a:pPr eaLnBrk="1" hangingPunct="1">
              <a:lnSpc>
                <a:spcPct val="145000"/>
              </a:lnSpc>
              <a:spcBef>
                <a:spcPct val="50000"/>
              </a:spcBef>
              <a:buClr>
                <a:srgbClr val="4D4D4D"/>
              </a:buClr>
              <a:buFont typeface="Wingdings" panose="05000000000000000000" pitchFamily="2" charset="2"/>
              <a:buNone/>
            </a:pPr>
            <a:r>
              <a:rPr lang="en-AU" altLang="en-US" sz="1800" dirty="0">
                <a:solidFill>
                  <a:srgbClr val="4D4D4D"/>
                </a:solidFill>
                <a:latin typeface="Verdana" panose="020B0604030504040204" pitchFamily="34" charset="0"/>
              </a:rPr>
              <a:t>http://</a:t>
            </a:r>
            <a:r>
              <a:rPr lang="en-AU" altLang="en-US" sz="1800" dirty="0" err="1">
                <a:solidFill>
                  <a:srgbClr val="4D4D4D"/>
                </a:solidFill>
                <a:latin typeface="Verdana" panose="020B0604030504040204" pitchFamily="34" charset="0"/>
              </a:rPr>
              <a:t>www.uq.edu.au</a:t>
            </a:r>
            <a:r>
              <a:rPr lang="en-AU" altLang="en-US" sz="1800" dirty="0">
                <a:solidFill>
                  <a:srgbClr val="4D4D4D"/>
                </a:solidFill>
                <a:latin typeface="Verdana" panose="020B0604030504040204" pitchFamily="34" charset="0"/>
              </a:rPr>
              <a:t>/~</a:t>
            </a:r>
            <a:r>
              <a:rPr lang="en-AU" altLang="en-US" sz="1800" dirty="0" err="1">
                <a:solidFill>
                  <a:srgbClr val="4D4D4D"/>
                </a:solidFill>
                <a:latin typeface="Verdana" panose="020B0604030504040204" pitchFamily="34" charset="0"/>
              </a:rPr>
              <a:t>uqmwatts</a:t>
            </a:r>
            <a:r>
              <a:rPr lang="en-AU" altLang="en-US" sz="1800" dirty="0">
                <a:solidFill>
                  <a:srgbClr val="4D4D4D"/>
                </a:solidFill>
                <a:latin typeface="Verdana" panose="020B0604030504040204" pitchFamily="34" charset="0"/>
              </a:rPr>
              <a:t>/</a:t>
            </a:r>
            <a:r>
              <a:rPr lang="en-AU" altLang="en-US" sz="1800" dirty="0" err="1">
                <a:solidFill>
                  <a:srgbClr val="4D4D4D"/>
                </a:solidFill>
                <a:latin typeface="Verdana" panose="020B0604030504040204" pitchFamily="34" charset="0"/>
              </a:rPr>
              <a:t>cplan.html</a:t>
            </a:r>
            <a:endParaRPr lang="en-AU" altLang="en-US" sz="1800" dirty="0">
              <a:solidFill>
                <a:srgbClr val="4D4D4D"/>
              </a:solidFill>
              <a:latin typeface="Verdana" panose="020B0604030504040204" pitchFamily="34" charset="0"/>
            </a:endParaRPr>
          </a:p>
          <a:p>
            <a:pPr eaLnBrk="1" hangingPunct="1">
              <a:lnSpc>
                <a:spcPct val="145000"/>
              </a:lnSpc>
              <a:spcBef>
                <a:spcPct val="50000"/>
              </a:spcBef>
              <a:buClr>
                <a:srgbClr val="4D4D4D"/>
              </a:buClr>
              <a:buFont typeface="Wingdings" panose="05000000000000000000" pitchFamily="2" charset="2"/>
              <a:buChar char="§"/>
            </a:pPr>
            <a:r>
              <a:rPr lang="en-AU" altLang="en-US" dirty="0">
                <a:solidFill>
                  <a:srgbClr val="4D4D4D"/>
                </a:solidFill>
                <a:latin typeface="Verdana" panose="020B0604030504040204" pitchFamily="34" charset="0"/>
              </a:rPr>
              <a:t>Zonation (</a:t>
            </a:r>
            <a:r>
              <a:rPr lang="en-AU" altLang="en-US" dirty="0" err="1">
                <a:solidFill>
                  <a:srgbClr val="4D4D4D"/>
                </a:solidFill>
                <a:latin typeface="Verdana" panose="020B0604030504040204" pitchFamily="34" charset="0"/>
              </a:rPr>
              <a:t>Atte</a:t>
            </a:r>
            <a:r>
              <a:rPr lang="en-AU" altLang="en-US" dirty="0">
                <a:solidFill>
                  <a:srgbClr val="4D4D4D"/>
                </a:solidFill>
                <a:latin typeface="Verdana" panose="020B0604030504040204" pitchFamily="34" charset="0"/>
              </a:rPr>
              <a:t> </a:t>
            </a:r>
            <a:r>
              <a:rPr lang="en-AU" altLang="en-US" dirty="0" err="1">
                <a:solidFill>
                  <a:srgbClr val="4D4D4D"/>
                </a:solidFill>
                <a:latin typeface="Verdana" panose="020B0604030504040204" pitchFamily="34" charset="0"/>
              </a:rPr>
              <a:t>Moilanen</a:t>
            </a:r>
            <a:r>
              <a:rPr lang="en-AU" altLang="en-US" dirty="0">
                <a:solidFill>
                  <a:srgbClr val="4D4D4D"/>
                </a:solidFill>
                <a:latin typeface="Verdana" panose="020B0604030504040204" pitchFamily="34" charset="0"/>
              </a:rPr>
              <a:t>)</a:t>
            </a:r>
          </a:p>
          <a:p>
            <a:pPr eaLnBrk="1" hangingPunct="1">
              <a:lnSpc>
                <a:spcPct val="145000"/>
              </a:lnSpc>
              <a:spcBef>
                <a:spcPct val="50000"/>
              </a:spcBef>
              <a:buClr>
                <a:srgbClr val="4D4D4D"/>
              </a:buClr>
              <a:buFont typeface="Wingdings" panose="05000000000000000000" pitchFamily="2" charset="2"/>
              <a:buNone/>
            </a:pPr>
            <a:r>
              <a:rPr lang="en-AU" altLang="en-US" sz="1800" dirty="0">
                <a:solidFill>
                  <a:srgbClr val="4D4D4D"/>
                </a:solidFill>
                <a:latin typeface="Verdana" panose="020B0604030504040204" pitchFamily="34" charset="0"/>
              </a:rPr>
              <a:t>http://</a:t>
            </a:r>
            <a:r>
              <a:rPr lang="en-AU" altLang="en-US" sz="1800" dirty="0" err="1">
                <a:solidFill>
                  <a:srgbClr val="4D4D4D"/>
                </a:solidFill>
                <a:latin typeface="Verdana" panose="020B0604030504040204" pitchFamily="34" charset="0"/>
              </a:rPr>
              <a:t>www.helsinki.fi</a:t>
            </a:r>
            <a:r>
              <a:rPr lang="en-AU" altLang="en-US" sz="1800" dirty="0">
                <a:solidFill>
                  <a:srgbClr val="4D4D4D"/>
                </a:solidFill>
                <a:latin typeface="Verdana" panose="020B0604030504040204" pitchFamily="34" charset="0"/>
              </a:rPr>
              <a:t>/bioscience/</a:t>
            </a:r>
            <a:r>
              <a:rPr lang="en-AU" altLang="en-US" sz="1800" dirty="0" err="1">
                <a:solidFill>
                  <a:srgbClr val="4D4D4D"/>
                </a:solidFill>
                <a:latin typeface="Verdana" panose="020B0604030504040204" pitchFamily="34" charset="0"/>
              </a:rPr>
              <a:t>consplan</a:t>
            </a:r>
            <a:r>
              <a:rPr lang="en-AU" altLang="en-US" sz="1800" dirty="0">
                <a:solidFill>
                  <a:srgbClr val="4D4D4D"/>
                </a:solidFill>
                <a:latin typeface="Verdana" panose="020B0604030504040204" pitchFamily="34" charset="0"/>
              </a:rPr>
              <a:t>/</a:t>
            </a:r>
            <a:r>
              <a:rPr lang="en-AU" altLang="en-US" sz="1800" dirty="0" err="1">
                <a:solidFill>
                  <a:srgbClr val="4D4D4D"/>
                </a:solidFill>
                <a:latin typeface="Verdana" panose="020B0604030504040204" pitchFamily="34" charset="0"/>
              </a:rPr>
              <a:t>index.html</a:t>
            </a:r>
            <a:endParaRPr lang="en-AU" altLang="en-US" sz="1800" dirty="0">
              <a:solidFill>
                <a:srgbClr val="4D4D4D"/>
              </a:solidFill>
              <a:latin typeface="Verdana" panose="020B0604030504040204" pitchFamily="34" charset="0"/>
            </a:endParaRPr>
          </a:p>
          <a:p>
            <a:pPr eaLnBrk="1" hangingPunct="1">
              <a:lnSpc>
                <a:spcPct val="145000"/>
              </a:lnSpc>
              <a:spcBef>
                <a:spcPct val="50000"/>
              </a:spcBef>
              <a:buClr>
                <a:srgbClr val="4D4D4D"/>
              </a:buClr>
              <a:buFont typeface="Wingdings" panose="05000000000000000000" pitchFamily="2" charset="2"/>
              <a:buChar char="§"/>
            </a:pPr>
            <a:r>
              <a:rPr lang="en-AU" altLang="en-US" dirty="0" err="1">
                <a:solidFill>
                  <a:srgbClr val="4D4D4D"/>
                </a:solidFill>
                <a:latin typeface="Verdana" panose="020B0604030504040204" pitchFamily="34" charset="0"/>
              </a:rPr>
              <a:t>ResNet</a:t>
            </a:r>
            <a:r>
              <a:rPr lang="en-AU" altLang="en-US" dirty="0">
                <a:solidFill>
                  <a:srgbClr val="4D4D4D"/>
                </a:solidFill>
                <a:latin typeface="Verdana" panose="020B0604030504040204" pitchFamily="34" charset="0"/>
              </a:rPr>
              <a:t> (</a:t>
            </a:r>
            <a:r>
              <a:rPr lang="en-AU" altLang="en-US" dirty="0" err="1">
                <a:solidFill>
                  <a:srgbClr val="4D4D4D"/>
                </a:solidFill>
                <a:latin typeface="Verdana" panose="020B0604030504040204" pitchFamily="34" charset="0"/>
              </a:rPr>
              <a:t>Sahotra</a:t>
            </a:r>
            <a:r>
              <a:rPr lang="en-AU" altLang="en-US" dirty="0">
                <a:solidFill>
                  <a:srgbClr val="4D4D4D"/>
                </a:solidFill>
                <a:latin typeface="Verdana" panose="020B0604030504040204" pitchFamily="34" charset="0"/>
              </a:rPr>
              <a:t> </a:t>
            </a:r>
            <a:r>
              <a:rPr lang="en-AU" altLang="en-US" dirty="0" err="1">
                <a:solidFill>
                  <a:srgbClr val="4D4D4D"/>
                </a:solidFill>
                <a:latin typeface="Verdana" panose="020B0604030504040204" pitchFamily="34" charset="0"/>
              </a:rPr>
              <a:t>Sarkar</a:t>
            </a:r>
            <a:r>
              <a:rPr lang="en-AU" altLang="en-US" dirty="0">
                <a:solidFill>
                  <a:srgbClr val="4D4D4D"/>
                </a:solidFill>
                <a:latin typeface="Verdana" panose="020B0604030504040204" pitchFamily="34" charset="0"/>
              </a:rPr>
              <a:t>)</a:t>
            </a:r>
          </a:p>
          <a:p>
            <a:pPr eaLnBrk="1" hangingPunct="1">
              <a:lnSpc>
                <a:spcPct val="145000"/>
              </a:lnSpc>
              <a:spcBef>
                <a:spcPct val="50000"/>
              </a:spcBef>
              <a:buClr>
                <a:srgbClr val="4D4D4D"/>
              </a:buClr>
              <a:buFont typeface="Wingdings" panose="05000000000000000000" pitchFamily="2" charset="2"/>
              <a:buNone/>
            </a:pPr>
            <a:r>
              <a:rPr lang="en-AU" altLang="en-US" sz="2000" dirty="0">
                <a:solidFill>
                  <a:srgbClr val="4D4D4D"/>
                </a:solidFill>
                <a:latin typeface="Verdana" panose="020B0604030504040204" pitchFamily="34" charset="0"/>
              </a:rPr>
              <a:t>http://</a:t>
            </a:r>
            <a:r>
              <a:rPr lang="en-AU" altLang="en-US" sz="2000" dirty="0" err="1">
                <a:solidFill>
                  <a:srgbClr val="4D4D4D"/>
                </a:solidFill>
                <a:latin typeface="Verdana" panose="020B0604030504040204" pitchFamily="34" charset="0"/>
              </a:rPr>
              <a:t>uts.cc.utexas.edu</a:t>
            </a:r>
            <a:r>
              <a:rPr lang="en-AU" altLang="en-US" sz="2000" dirty="0">
                <a:solidFill>
                  <a:srgbClr val="4D4D4D"/>
                </a:solidFill>
                <a:latin typeface="Verdana" panose="020B0604030504040204" pitchFamily="34" charset="0"/>
              </a:rPr>
              <a:t>/~</a:t>
            </a:r>
            <a:r>
              <a:rPr lang="en-AU" altLang="en-US" sz="2000" dirty="0" err="1">
                <a:solidFill>
                  <a:srgbClr val="4D4D4D"/>
                </a:solidFill>
                <a:latin typeface="Verdana" panose="020B0604030504040204" pitchFamily="34" charset="0"/>
              </a:rPr>
              <a:t>consbio</a:t>
            </a:r>
            <a:r>
              <a:rPr lang="en-AU" altLang="en-US" sz="2000" dirty="0">
                <a:solidFill>
                  <a:srgbClr val="4D4D4D"/>
                </a:solidFill>
                <a:latin typeface="Verdana" panose="020B0604030504040204" pitchFamily="34" charset="0"/>
              </a:rPr>
              <a:t>/Cons/</a:t>
            </a:r>
            <a:r>
              <a:rPr lang="en-AU" altLang="en-US" sz="2000" dirty="0" err="1">
                <a:solidFill>
                  <a:srgbClr val="4D4D4D"/>
                </a:solidFill>
                <a:latin typeface="Verdana" panose="020B0604030504040204" pitchFamily="34" charset="0"/>
              </a:rPr>
              <a:t>Labframeset.html</a:t>
            </a:r>
            <a:endParaRPr lang="en-AU" altLang="en-US" sz="2000" dirty="0">
              <a:solidFill>
                <a:srgbClr val="4D4D4D"/>
              </a:solidFill>
              <a:latin typeface="Verdana" panose="020B0604030504040204" pitchFamily="34" charset="0"/>
            </a:endParaRPr>
          </a:p>
          <a:p>
            <a:pPr eaLnBrk="1" hangingPunct="1">
              <a:lnSpc>
                <a:spcPct val="145000"/>
              </a:lnSpc>
              <a:spcBef>
                <a:spcPct val="50000"/>
              </a:spcBef>
              <a:buClr>
                <a:srgbClr val="4D4D4D"/>
              </a:buClr>
              <a:buFont typeface="Wingdings" panose="05000000000000000000" pitchFamily="2" charset="2"/>
              <a:buChar char="§"/>
            </a:pPr>
            <a:r>
              <a:rPr lang="en-AU" altLang="en-US" dirty="0">
                <a:solidFill>
                  <a:srgbClr val="4D4D4D"/>
                </a:solidFill>
                <a:latin typeface="Verdana" panose="020B0604030504040204" pitchFamily="34" charset="0"/>
              </a:rPr>
              <a:t>More...Ecosystem Based Management Tools Network</a:t>
            </a:r>
          </a:p>
          <a:p>
            <a:pPr eaLnBrk="1" hangingPunct="1">
              <a:lnSpc>
                <a:spcPct val="145000"/>
              </a:lnSpc>
              <a:spcBef>
                <a:spcPct val="50000"/>
              </a:spcBef>
              <a:buClr>
                <a:srgbClr val="4D4D4D"/>
              </a:buClr>
              <a:buFont typeface="Wingdings" panose="05000000000000000000" pitchFamily="2" charset="2"/>
              <a:buNone/>
            </a:pPr>
            <a:r>
              <a:rPr lang="en-AU" altLang="en-US" sz="2000" dirty="0" err="1">
                <a:solidFill>
                  <a:srgbClr val="4D4D4D"/>
                </a:solidFill>
                <a:latin typeface="Verdana" panose="020B0604030504040204" pitchFamily="34" charset="0"/>
              </a:rPr>
              <a:t>www.ebmtools.org</a:t>
            </a:r>
            <a:r>
              <a:rPr lang="en-AU" altLang="en-US" sz="2000" dirty="0">
                <a:solidFill>
                  <a:srgbClr val="4D4D4D"/>
                </a:solidFill>
                <a:latin typeface="Verdana" panose="020B0604030504040204" pitchFamily="34" charset="0"/>
              </a:rPr>
              <a:t>/</a:t>
            </a:r>
          </a:p>
          <a:p>
            <a:pPr eaLnBrk="1" hangingPunct="1">
              <a:lnSpc>
                <a:spcPct val="145000"/>
              </a:lnSpc>
              <a:spcBef>
                <a:spcPct val="50000"/>
              </a:spcBef>
              <a:buClr>
                <a:srgbClr val="4D4D4D"/>
              </a:buClr>
              <a:buFont typeface="Wingdings" panose="05000000000000000000" pitchFamily="2" charset="2"/>
              <a:buNone/>
            </a:pPr>
            <a:endParaRPr lang="en-AU" altLang="en-US" sz="2000" dirty="0">
              <a:solidFill>
                <a:srgbClr val="4D4D4D"/>
              </a:solidFill>
              <a:latin typeface="Verdana" panose="020B0604030504040204" pitchFamily="34" charset="0"/>
            </a:endParaRPr>
          </a:p>
        </p:txBody>
      </p:sp>
    </p:spTree>
    <p:extLst>
      <p:ext uri="{BB962C8B-B14F-4D97-AF65-F5344CB8AC3E}">
        <p14:creationId xmlns:p14="http://schemas.microsoft.com/office/powerpoint/2010/main" val="110841902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Messages</a:t>
            </a:r>
            <a:endParaRPr lang="en-US" dirty="0"/>
          </a:p>
        </p:txBody>
      </p:sp>
      <p:sp>
        <p:nvSpPr>
          <p:cNvPr id="3" name="Content Placeholder 2"/>
          <p:cNvSpPr>
            <a:spLocks noGrp="1"/>
          </p:cNvSpPr>
          <p:nvPr>
            <p:ph idx="1"/>
          </p:nvPr>
        </p:nvSpPr>
        <p:spPr/>
        <p:txBody>
          <a:bodyPr/>
          <a:lstStyle/>
          <a:p>
            <a:r>
              <a:rPr lang="en-US" dirty="0"/>
              <a:t>Computational capacity or algorithms rarely limit conservation planning – lack of clear objectives </a:t>
            </a:r>
            <a:r>
              <a:rPr lang="en-US" dirty="0" smtClean="0"/>
              <a:t>do.</a:t>
            </a:r>
            <a:endParaRPr lang="en-US" dirty="0"/>
          </a:p>
          <a:p>
            <a:r>
              <a:rPr lang="en-US" dirty="0"/>
              <a:t>Most issues arise because of communication </a:t>
            </a:r>
            <a:r>
              <a:rPr lang="en-US" dirty="0" smtClean="0"/>
              <a:t>challenges.</a:t>
            </a:r>
            <a:endParaRPr lang="en-US" dirty="0"/>
          </a:p>
          <a:p>
            <a:r>
              <a:rPr lang="en-US" dirty="0"/>
              <a:t>Many complexities can be added</a:t>
            </a:r>
          </a:p>
          <a:p>
            <a:pPr lvl="1"/>
            <a:r>
              <a:rPr lang="en-US" dirty="0"/>
              <a:t>More complex spatial rules</a:t>
            </a:r>
          </a:p>
          <a:p>
            <a:pPr lvl="1"/>
            <a:r>
              <a:rPr lang="en-US" dirty="0"/>
              <a:t>Zoning</a:t>
            </a:r>
          </a:p>
          <a:p>
            <a:pPr lvl="1"/>
            <a:r>
              <a:rPr lang="en-US" smtClean="0"/>
              <a:t>Uncertainty</a:t>
            </a:r>
            <a:endParaRPr lang="en-US" dirty="0"/>
          </a:p>
          <a:p>
            <a:pPr lvl="1"/>
            <a:r>
              <a:rPr lang="en-US" dirty="0"/>
              <a:t>Dynamics</a:t>
            </a:r>
          </a:p>
          <a:p>
            <a:endParaRPr lang="en-US" dirty="0"/>
          </a:p>
        </p:txBody>
      </p:sp>
    </p:spTree>
    <p:extLst>
      <p:ext uri="{BB962C8B-B14F-4D97-AF65-F5344CB8AC3E}">
        <p14:creationId xmlns:p14="http://schemas.microsoft.com/office/powerpoint/2010/main" val="2245089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84150"/>
            <a:ext cx="8229600" cy="687388"/>
          </a:xfrm>
        </p:spPr>
        <p:txBody>
          <a:bodyPr>
            <a:normAutofit fontScale="90000"/>
          </a:bodyPr>
          <a:lstStyle/>
          <a:p>
            <a:r>
              <a:rPr lang="en-AU" dirty="0" err="1" smtClean="0"/>
              <a:t>Marxan</a:t>
            </a:r>
            <a:r>
              <a:rPr lang="en-AU" dirty="0" smtClean="0"/>
              <a:t> with Zones</a:t>
            </a:r>
            <a:endParaRPr lang="en-AU" dirty="0"/>
          </a:p>
        </p:txBody>
      </p:sp>
      <p:sp>
        <p:nvSpPr>
          <p:cNvPr id="5" name="Text Box 5"/>
          <p:cNvSpPr txBox="1">
            <a:spLocks noChangeArrowheads="1"/>
          </p:cNvSpPr>
          <p:nvPr/>
        </p:nvSpPr>
        <p:spPr bwMode="auto">
          <a:xfrm>
            <a:off x="436563" y="2170982"/>
            <a:ext cx="8675687" cy="566737"/>
          </a:xfrm>
          <a:prstGeom prst="rect">
            <a:avLst/>
          </a:prstGeom>
          <a:noFill/>
          <a:ln w="9525">
            <a:noFill/>
            <a:miter lim="800000"/>
            <a:headEnd/>
            <a:tailEnd/>
          </a:ln>
        </p:spPr>
        <p:txBody>
          <a:bodyPr>
            <a:spAutoFit/>
          </a:bodyPr>
          <a:lstStyle/>
          <a:p>
            <a:pPr marL="352425" indent="-352425">
              <a:lnSpc>
                <a:spcPct val="130000"/>
              </a:lnSpc>
              <a:spcBef>
                <a:spcPct val="50000"/>
              </a:spcBef>
              <a:buClr>
                <a:srgbClr val="4D4D4D"/>
              </a:buClr>
              <a:buFont typeface="Wingdings" pitchFamily="2" charset="2"/>
              <a:buNone/>
            </a:pPr>
            <a:endParaRPr lang="en-AU" sz="2400">
              <a:latin typeface="Calibri" pitchFamily="34" charset="0"/>
            </a:endParaRPr>
          </a:p>
        </p:txBody>
      </p:sp>
      <p:sp>
        <p:nvSpPr>
          <p:cNvPr id="6" name="Rectangle 6"/>
          <p:cNvSpPr>
            <a:spLocks noChangeArrowheads="1"/>
          </p:cNvSpPr>
          <p:nvPr/>
        </p:nvSpPr>
        <p:spPr bwMode="auto">
          <a:xfrm>
            <a:off x="88651" y="1340942"/>
            <a:ext cx="8659813" cy="1223962"/>
          </a:xfrm>
          <a:prstGeom prst="rect">
            <a:avLst/>
          </a:prstGeom>
          <a:noFill/>
          <a:ln w="9525">
            <a:noFill/>
            <a:miter lim="800000"/>
            <a:headEnd/>
            <a:tailEnd/>
          </a:ln>
        </p:spPr>
        <p:txBody>
          <a:bodyPr>
            <a:spAutoFit/>
          </a:bodyPr>
          <a:lstStyle/>
          <a:p>
            <a:pPr>
              <a:lnSpc>
                <a:spcPct val="130000"/>
              </a:lnSpc>
              <a:spcBef>
                <a:spcPct val="50000"/>
              </a:spcBef>
              <a:buClr>
                <a:srgbClr val="4D4D4D"/>
              </a:buClr>
              <a:buFont typeface="Arial" charset="0"/>
              <a:buChar char="•"/>
            </a:pPr>
            <a:r>
              <a:rPr lang="en-AU" sz="2400" dirty="0">
                <a:latin typeface="Calibri" pitchFamily="34" charset="0"/>
              </a:rPr>
              <a:t>Zones conservation areas with different levels of protection</a:t>
            </a:r>
          </a:p>
          <a:p>
            <a:pPr>
              <a:lnSpc>
                <a:spcPct val="130000"/>
              </a:lnSpc>
              <a:spcBef>
                <a:spcPct val="50000"/>
              </a:spcBef>
              <a:buClr>
                <a:srgbClr val="4D4D4D"/>
              </a:buClr>
              <a:buFont typeface="Arial" charset="0"/>
              <a:buChar char="•"/>
            </a:pPr>
            <a:r>
              <a:rPr lang="en-AU" sz="2400" dirty="0">
                <a:latin typeface="Calibri" pitchFamily="34" charset="0"/>
              </a:rPr>
              <a:t>Zone for multiple uses in the land and sea</a:t>
            </a:r>
          </a:p>
        </p:txBody>
      </p:sp>
      <p:pic>
        <p:nvPicPr>
          <p:cNvPr id="7" name="Picture 8"/>
          <p:cNvPicPr>
            <a:picLocks noChangeAspect="1" noChangeArrowheads="1"/>
          </p:cNvPicPr>
          <p:nvPr/>
        </p:nvPicPr>
        <p:blipFill>
          <a:blip r:embed="rId2" cstate="print"/>
          <a:srcRect/>
          <a:stretch>
            <a:fillRect/>
          </a:stretch>
        </p:blipFill>
        <p:spPr bwMode="auto">
          <a:xfrm>
            <a:off x="2478088" y="2501182"/>
            <a:ext cx="3897312" cy="2835275"/>
          </a:xfrm>
          <a:prstGeom prst="rect">
            <a:avLst/>
          </a:prstGeom>
          <a:noFill/>
          <a:ln w="9525">
            <a:noFill/>
            <a:miter lim="800000"/>
            <a:headEnd/>
            <a:tailEnd/>
          </a:ln>
        </p:spPr>
      </p:pic>
      <p:sp>
        <p:nvSpPr>
          <p:cNvPr id="8" name="Text Box 9"/>
          <p:cNvSpPr txBox="1">
            <a:spLocks noChangeArrowheads="1"/>
          </p:cNvSpPr>
          <p:nvPr/>
        </p:nvSpPr>
        <p:spPr bwMode="auto">
          <a:xfrm>
            <a:off x="1808163" y="5271369"/>
            <a:ext cx="5778500" cy="915988"/>
          </a:xfrm>
          <a:prstGeom prst="rect">
            <a:avLst/>
          </a:prstGeom>
          <a:noFill/>
          <a:ln w="9525">
            <a:noFill/>
            <a:miter lim="800000"/>
            <a:headEnd/>
            <a:tailEnd/>
          </a:ln>
        </p:spPr>
        <p:txBody>
          <a:bodyPr>
            <a:spAutoFit/>
          </a:bodyPr>
          <a:lstStyle/>
          <a:p>
            <a:r>
              <a:rPr lang="en-US" i="1">
                <a:latin typeface="Calibri" pitchFamily="34" charset="0"/>
              </a:rPr>
              <a:t>Klein et al. 2009. Frontiers in Ecology and the Environment</a:t>
            </a:r>
          </a:p>
          <a:p>
            <a:r>
              <a:rPr lang="en-US" i="1">
                <a:latin typeface="Calibri" pitchFamily="34" charset="0"/>
              </a:rPr>
              <a:t>Wilson et al. 2009. Ecological Applications</a:t>
            </a:r>
          </a:p>
          <a:p>
            <a:r>
              <a:rPr lang="en-US" i="1">
                <a:latin typeface="Calibri" pitchFamily="34" charset="0"/>
              </a:rPr>
              <a:t>Watts et al. 2009. Environmental Modelling and Software</a:t>
            </a:r>
          </a:p>
        </p:txBody>
      </p:sp>
      <p:sp>
        <p:nvSpPr>
          <p:cNvPr id="9" name="TextBox 8"/>
          <p:cNvSpPr txBox="1"/>
          <p:nvPr/>
        </p:nvSpPr>
        <p:spPr>
          <a:xfrm>
            <a:off x="609600" y="3886200"/>
            <a:ext cx="1689360" cy="369332"/>
          </a:xfrm>
          <a:prstGeom prst="rect">
            <a:avLst/>
          </a:prstGeom>
          <a:noFill/>
        </p:spPr>
        <p:txBody>
          <a:bodyPr wrap="none" rtlCol="0">
            <a:spAutoFit/>
          </a:bodyPr>
          <a:lstStyle/>
          <a:p>
            <a:r>
              <a:rPr lang="en-US" dirty="0" smtClean="0"/>
              <a:t>Fishing Zones!</a:t>
            </a:r>
            <a:endParaRPr lang="en-US" dirty="0"/>
          </a:p>
        </p:txBody>
      </p:sp>
    </p:spTree>
    <p:extLst>
      <p:ext uri="{BB962C8B-B14F-4D97-AF65-F5344CB8AC3E}">
        <p14:creationId xmlns:p14="http://schemas.microsoft.com/office/powerpoint/2010/main" val="397403015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10484" r="-10484"/>
          <a:stretch>
            <a:fillRect/>
          </a:stretch>
        </p:blipFill>
        <p:spPr>
          <a:xfrm>
            <a:off x="-243754" y="221571"/>
            <a:ext cx="9773650" cy="6636429"/>
          </a:xfrm>
        </p:spPr>
      </p:pic>
    </p:spTree>
    <p:extLst>
      <p:ext uri="{BB962C8B-B14F-4D97-AF65-F5344CB8AC3E}">
        <p14:creationId xmlns:p14="http://schemas.microsoft.com/office/powerpoint/2010/main" val="195106472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Messages</a:t>
            </a:r>
            <a:endParaRPr lang="en-US" dirty="0"/>
          </a:p>
        </p:txBody>
      </p:sp>
      <p:sp>
        <p:nvSpPr>
          <p:cNvPr id="3" name="Content Placeholder 2"/>
          <p:cNvSpPr>
            <a:spLocks noGrp="1"/>
          </p:cNvSpPr>
          <p:nvPr>
            <p:ph idx="1"/>
          </p:nvPr>
        </p:nvSpPr>
        <p:spPr/>
        <p:txBody>
          <a:bodyPr/>
          <a:lstStyle/>
          <a:p>
            <a:r>
              <a:rPr lang="en-US" dirty="0"/>
              <a:t>Computational capacity or algorithms rarely limit conservation planning – lack of clear objectives </a:t>
            </a:r>
            <a:r>
              <a:rPr lang="en-US" dirty="0" smtClean="0"/>
              <a:t>do.</a:t>
            </a:r>
            <a:endParaRPr lang="en-US" dirty="0"/>
          </a:p>
          <a:p>
            <a:r>
              <a:rPr lang="en-US" dirty="0"/>
              <a:t>Most issues arise because of communication </a:t>
            </a:r>
            <a:r>
              <a:rPr lang="en-US" dirty="0" smtClean="0"/>
              <a:t>challenges.</a:t>
            </a:r>
            <a:endParaRPr lang="en-US" dirty="0"/>
          </a:p>
          <a:p>
            <a:r>
              <a:rPr lang="en-US" dirty="0"/>
              <a:t>Many complexities can be added</a:t>
            </a:r>
          </a:p>
          <a:p>
            <a:pPr lvl="1"/>
            <a:r>
              <a:rPr lang="en-US" dirty="0"/>
              <a:t>More complex spatial rules</a:t>
            </a:r>
          </a:p>
          <a:p>
            <a:pPr lvl="1"/>
            <a:r>
              <a:rPr lang="en-US" dirty="0"/>
              <a:t>Zoning</a:t>
            </a:r>
          </a:p>
          <a:p>
            <a:pPr lvl="1"/>
            <a:r>
              <a:rPr lang="en-US" smtClean="0"/>
              <a:t>Uncertainty</a:t>
            </a:r>
            <a:endParaRPr lang="en-US" dirty="0"/>
          </a:p>
          <a:p>
            <a:pPr lvl="1"/>
            <a:r>
              <a:rPr lang="en-US" dirty="0"/>
              <a:t>Dynamics</a:t>
            </a:r>
          </a:p>
          <a:p>
            <a:endParaRPr lang="en-US" dirty="0"/>
          </a:p>
        </p:txBody>
      </p:sp>
    </p:spTree>
    <p:extLst>
      <p:ext uri="{BB962C8B-B14F-4D97-AF65-F5344CB8AC3E}">
        <p14:creationId xmlns:p14="http://schemas.microsoft.com/office/powerpoint/2010/main" val="26690388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on Models for Marine EBM….</a:t>
            </a:r>
            <a:endParaRPr lang="en-US" dirty="0"/>
          </a:p>
        </p:txBody>
      </p:sp>
      <p:sp>
        <p:nvSpPr>
          <p:cNvPr id="3" name="Content Placeholder 2"/>
          <p:cNvSpPr>
            <a:spLocks noGrp="1"/>
          </p:cNvSpPr>
          <p:nvPr>
            <p:ph idx="1"/>
          </p:nvPr>
        </p:nvSpPr>
        <p:spPr/>
        <p:txBody>
          <a:bodyPr/>
          <a:lstStyle/>
          <a:p>
            <a:pPr marL="0" indent="0">
              <a:buNone/>
            </a:pPr>
            <a:r>
              <a:rPr lang="en-US" dirty="0" smtClean="0"/>
              <a:t>(April 1)</a:t>
            </a:r>
          </a:p>
          <a:p>
            <a:endParaRPr lang="en-US" dirty="0"/>
          </a:p>
          <a:p>
            <a:r>
              <a:rPr lang="en-US" dirty="0" smtClean="0"/>
              <a:t>Valuation of Ecosystem Services</a:t>
            </a:r>
          </a:p>
          <a:p>
            <a:r>
              <a:rPr lang="en-US" dirty="0" smtClean="0"/>
              <a:t>INVEST</a:t>
            </a:r>
          </a:p>
          <a:p>
            <a:endParaRPr lang="en-US" dirty="0" smtClean="0"/>
          </a:p>
        </p:txBody>
      </p:sp>
    </p:spTree>
    <p:extLst>
      <p:ext uri="{BB962C8B-B14F-4D97-AF65-F5344CB8AC3E}">
        <p14:creationId xmlns:p14="http://schemas.microsoft.com/office/powerpoint/2010/main" val="371123709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exercise -  </a:t>
            </a:r>
            <a:r>
              <a:rPr lang="en-US" dirty="0" err="1" smtClean="0"/>
              <a:t>MaRxan</a:t>
            </a:r>
            <a:r>
              <a:rPr lang="en-US" dirty="0" smtClean="0"/>
              <a:t> tutorial</a:t>
            </a:r>
            <a:endParaRPr lang="en-US" dirty="0"/>
          </a:p>
        </p:txBody>
      </p:sp>
      <p:sp>
        <p:nvSpPr>
          <p:cNvPr id="3" name="Content Placeholder 2"/>
          <p:cNvSpPr>
            <a:spLocks noGrp="1"/>
          </p:cNvSpPr>
          <p:nvPr>
            <p:ph idx="1"/>
          </p:nvPr>
        </p:nvSpPr>
        <p:spPr/>
        <p:txBody>
          <a:bodyPr/>
          <a:lstStyle/>
          <a:p>
            <a:pPr marL="0" indent="0">
              <a:buNone/>
            </a:pPr>
            <a:r>
              <a:rPr lang="en-US" dirty="0"/>
              <a:t>library(</a:t>
            </a:r>
            <a:r>
              <a:rPr lang="en-US" dirty="0" err="1"/>
              <a:t>marxan</a:t>
            </a:r>
            <a:r>
              <a:rPr lang="en-US" dirty="0"/>
              <a:t>)</a:t>
            </a:r>
            <a:endParaRPr lang="en-US" dirty="0" smtClean="0"/>
          </a:p>
          <a:p>
            <a:pPr marL="0" indent="0">
              <a:buNone/>
            </a:pPr>
            <a:r>
              <a:rPr lang="en-US" dirty="0"/>
              <a:t>vignette('tutorial', package='</a:t>
            </a:r>
            <a:r>
              <a:rPr lang="en-US" dirty="0" err="1"/>
              <a:t>marxan</a:t>
            </a:r>
            <a:r>
              <a:rPr lang="en-US" dirty="0"/>
              <a:t>'</a:t>
            </a:r>
            <a:r>
              <a:rPr lang="en-US" dirty="0" smtClean="0"/>
              <a:t>)</a:t>
            </a:r>
          </a:p>
          <a:p>
            <a:pPr marL="0" indent="0">
              <a:buNone/>
            </a:pPr>
            <a:endParaRPr lang="en-US" dirty="0" smtClean="0"/>
          </a:p>
          <a:p>
            <a:pPr marL="0" indent="0">
              <a:buNone/>
            </a:pPr>
            <a:r>
              <a:rPr lang="en-US" dirty="0" smtClean="0"/>
              <a:t>All </a:t>
            </a:r>
            <a:r>
              <a:rPr lang="en-US" dirty="0" err="1" smtClean="0"/>
              <a:t>Marxan</a:t>
            </a:r>
            <a:r>
              <a:rPr lang="en-US" dirty="0" smtClean="0"/>
              <a:t> workflow integrated into R.</a:t>
            </a:r>
            <a:endParaRPr lang="en-US" dirty="0"/>
          </a:p>
          <a:p>
            <a:pPr marL="0" indent="0">
              <a:buNone/>
            </a:pPr>
            <a:r>
              <a:rPr lang="en-US" dirty="0" smtClean="0"/>
              <a:t>Info for data files contained within R objects</a:t>
            </a:r>
          </a:p>
          <a:p>
            <a:pPr marL="0" indent="0">
              <a:buNone/>
            </a:pPr>
            <a:endParaRPr lang="en-US" dirty="0"/>
          </a:p>
          <a:p>
            <a:pPr marL="0" indent="0">
              <a:buNone/>
            </a:pPr>
            <a:endParaRPr lang="en-US" dirty="0"/>
          </a:p>
        </p:txBody>
      </p:sp>
      <p:pic>
        <p:nvPicPr>
          <p:cNvPr id="4" name="Content Placeholder 3"/>
          <p:cNvPicPr>
            <a:picLocks noChangeAspect="1"/>
          </p:cNvPicPr>
          <p:nvPr/>
        </p:nvPicPr>
        <p:blipFill>
          <a:blip r:embed="rId2"/>
          <a:srcRect t="-144278" b="-144278"/>
          <a:stretch>
            <a:fillRect/>
          </a:stretch>
        </p:blipFill>
        <p:spPr>
          <a:xfrm>
            <a:off x="457200" y="2832397"/>
            <a:ext cx="8229600" cy="5588417"/>
          </a:xfrm>
          <a:prstGeom prst="rect">
            <a:avLst/>
          </a:prstGeom>
        </p:spPr>
      </p:pic>
    </p:spTree>
    <p:extLst>
      <p:ext uri="{BB962C8B-B14F-4D97-AF65-F5344CB8AC3E}">
        <p14:creationId xmlns:p14="http://schemas.microsoft.com/office/powerpoint/2010/main" val="465578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lstStyle/>
          <a:p>
            <a:r>
              <a:rPr lang="en-US" dirty="0" smtClean="0"/>
              <a:t>Rottnest island</a:t>
            </a:r>
            <a:endParaRPr lang="en-US" dirty="0"/>
          </a:p>
        </p:txBody>
      </p:sp>
    </p:spTree>
    <p:extLst>
      <p:ext uri="{BB962C8B-B14F-4D97-AF65-F5344CB8AC3E}">
        <p14:creationId xmlns:p14="http://schemas.microsoft.com/office/powerpoint/2010/main" val="552131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EBM Definitions</a:t>
            </a:r>
            <a:endParaRPr lang="en-US" dirty="0"/>
          </a:p>
        </p:txBody>
      </p:sp>
      <p:sp>
        <p:nvSpPr>
          <p:cNvPr id="4" name="Content Placeholder 3"/>
          <p:cNvSpPr>
            <a:spLocks noGrp="1"/>
          </p:cNvSpPr>
          <p:nvPr>
            <p:ph idx="1"/>
          </p:nvPr>
        </p:nvSpPr>
        <p:spPr/>
        <p:txBody>
          <a:bodyPr/>
          <a:lstStyle/>
          <a:p>
            <a:pPr marL="0" indent="0">
              <a:buNone/>
            </a:pPr>
            <a:r>
              <a:rPr lang="en-US" dirty="0"/>
              <a:t>“U.S. ocean and coastal resources should be managed to reflect the relationships among all ecosystem components, including human and nonhuman species and the environments in which they live.  Applying this principle will </a:t>
            </a:r>
            <a:r>
              <a:rPr lang="en-US" b="1" dirty="0"/>
              <a:t>require defining relevant geographic management areas</a:t>
            </a:r>
            <a:r>
              <a:rPr lang="en-US" dirty="0"/>
              <a:t> based on ecosystem, rather than political, boundaries.” </a:t>
            </a:r>
          </a:p>
          <a:p>
            <a:endParaRPr lang="en-US" dirty="0"/>
          </a:p>
          <a:p>
            <a:pPr marL="0" indent="0">
              <a:buNone/>
            </a:pPr>
            <a:r>
              <a:rPr lang="en-US" dirty="0" smtClean="0"/>
              <a:t>U.S</a:t>
            </a:r>
            <a:r>
              <a:rPr lang="en-US" dirty="0"/>
              <a:t>. Commission on Ocean Policy </a:t>
            </a:r>
          </a:p>
          <a:p>
            <a:endParaRPr lang="en-US" dirty="0"/>
          </a:p>
        </p:txBody>
      </p:sp>
    </p:spTree>
    <p:extLst>
      <p:ext uri="{BB962C8B-B14F-4D97-AF65-F5344CB8AC3E}">
        <p14:creationId xmlns:p14="http://schemas.microsoft.com/office/powerpoint/2010/main" val="1323739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n</a:t>
            </a:r>
            <a:endParaRPr lang="en-US" dirty="0"/>
          </a:p>
        </p:txBody>
      </p:sp>
      <p:pic>
        <p:nvPicPr>
          <p:cNvPr id="6" name="Picture 5" descr="Screen Shot 2015-04-30 at 7.19.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1300"/>
            <a:ext cx="9144000" cy="6369269"/>
          </a:xfrm>
          <a:prstGeom prst="rect">
            <a:avLst/>
          </a:prstGeom>
        </p:spPr>
      </p:pic>
      <p:sp>
        <p:nvSpPr>
          <p:cNvPr id="5" name="TextBox 4"/>
          <p:cNvSpPr txBox="1"/>
          <p:nvPr/>
        </p:nvSpPr>
        <p:spPr>
          <a:xfrm>
            <a:off x="5175121" y="6540473"/>
            <a:ext cx="4652862" cy="369332"/>
          </a:xfrm>
          <a:prstGeom prst="rect">
            <a:avLst/>
          </a:prstGeom>
          <a:noFill/>
        </p:spPr>
        <p:txBody>
          <a:bodyPr wrap="square" rtlCol="0">
            <a:spAutoFit/>
          </a:bodyPr>
          <a:lstStyle/>
          <a:p>
            <a:r>
              <a:rPr lang="en-US" dirty="0" smtClean="0"/>
              <a:t>Slide courtesy of Erik Olsen, IMR Norway</a:t>
            </a:r>
            <a:endParaRPr lang="en-US" dirty="0"/>
          </a:p>
        </p:txBody>
      </p:sp>
    </p:spTree>
    <p:extLst>
      <p:ext uri="{BB962C8B-B14F-4D97-AF65-F5344CB8AC3E}">
        <p14:creationId xmlns:p14="http://schemas.microsoft.com/office/powerpoint/2010/main" val="2474841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3923"/>
            <a:ext cx="8373741" cy="688359"/>
          </a:xfrm>
        </p:spPr>
        <p:txBody>
          <a:bodyPr>
            <a:normAutofit/>
          </a:bodyPr>
          <a:lstStyle/>
          <a:p>
            <a:r>
              <a:rPr lang="en-US" dirty="0" smtClean="0"/>
              <a:t>Spatial planning</a:t>
            </a:r>
            <a:endParaRPr lang="en-US" dirty="0"/>
          </a:p>
        </p:txBody>
      </p:sp>
      <p:sp>
        <p:nvSpPr>
          <p:cNvPr id="3" name="Content Placeholder 2"/>
          <p:cNvSpPr>
            <a:spLocks noGrp="1"/>
          </p:cNvSpPr>
          <p:nvPr>
            <p:ph idx="1"/>
          </p:nvPr>
        </p:nvSpPr>
        <p:spPr/>
        <p:txBody>
          <a:bodyPr>
            <a:normAutofit lnSpcReduction="10000"/>
          </a:bodyPr>
          <a:lstStyle/>
          <a:p>
            <a:r>
              <a:rPr lang="en-US" dirty="0" smtClean="0"/>
              <a:t>Much of the work on marine EBM has taken the form of regional spatial planning.</a:t>
            </a:r>
          </a:p>
          <a:p>
            <a:pPr lvl="1"/>
            <a:r>
              <a:rPr lang="en-US" dirty="0" smtClean="0"/>
              <a:t>“EBM is abstract and impractical”</a:t>
            </a:r>
          </a:p>
          <a:p>
            <a:pPr lvl="1"/>
            <a:r>
              <a:rPr lang="en-US" dirty="0" smtClean="0"/>
              <a:t>“MSP is intuitive and well-known.”  [Olsen 2016]</a:t>
            </a:r>
          </a:p>
          <a:p>
            <a:r>
              <a:rPr lang="en-US" dirty="0" smtClean="0"/>
              <a:t>Marine Spatial Planning exercises typically involve:</a:t>
            </a:r>
          </a:p>
          <a:p>
            <a:pPr lvl="1"/>
            <a:r>
              <a:rPr lang="en-US" dirty="0" smtClean="0"/>
              <a:t>Evaluating tradeoffs among and cumulative impacts of multiple human activities.</a:t>
            </a:r>
          </a:p>
          <a:p>
            <a:pPr lvl="1"/>
            <a:r>
              <a:rPr lang="en-US" dirty="0" smtClean="0"/>
              <a:t>Developing spatial solutions that balance these uses given some cost function.</a:t>
            </a:r>
          </a:p>
          <a:p>
            <a:pPr lvl="1"/>
            <a:r>
              <a:rPr lang="en-US" dirty="0" smtClean="0"/>
              <a:t>Extensive stakeholder engagement and participation to evaluate options.</a:t>
            </a:r>
          </a:p>
        </p:txBody>
      </p:sp>
    </p:spTree>
    <p:extLst>
      <p:ext uri="{BB962C8B-B14F-4D97-AF65-F5344CB8AC3E}">
        <p14:creationId xmlns:p14="http://schemas.microsoft.com/office/powerpoint/2010/main" val="39595184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Right whales in Massachusetts, shipping lanes</a:t>
            </a:r>
            <a:endParaRPr lang="en-US" dirty="0"/>
          </a:p>
        </p:txBody>
      </p:sp>
      <p:sp>
        <p:nvSpPr>
          <p:cNvPr id="3" name="Content Placeholder 2"/>
          <p:cNvSpPr>
            <a:spLocks noGrp="1"/>
          </p:cNvSpPr>
          <p:nvPr>
            <p:ph idx="1"/>
          </p:nvPr>
        </p:nvSpPr>
        <p:spPr>
          <a:xfrm>
            <a:off x="457200" y="1051870"/>
            <a:ext cx="3378820" cy="5047847"/>
          </a:xfrm>
        </p:spPr>
        <p:txBody>
          <a:bodyPr>
            <a:normAutofit fontScale="92500" lnSpcReduction="10000"/>
          </a:bodyPr>
          <a:lstStyle/>
          <a:p>
            <a:r>
              <a:rPr lang="en-US" sz="2400" dirty="0"/>
              <a:t>Risk analysis of </a:t>
            </a:r>
            <a:r>
              <a:rPr lang="en-US" sz="2400" dirty="0" smtClean="0"/>
              <a:t>ship-strike </a:t>
            </a:r>
            <a:r>
              <a:rPr lang="en-US" sz="2400" dirty="0"/>
              <a:t>to whales using maps of whale sightings, habitats, human uses and information on whale feeding </a:t>
            </a:r>
            <a:r>
              <a:rPr lang="en-US" sz="2400" dirty="0" smtClean="0"/>
              <a:t>ecology.</a:t>
            </a:r>
          </a:p>
          <a:p>
            <a:endParaRPr lang="en-US" sz="2400" dirty="0" smtClean="0"/>
          </a:p>
          <a:p>
            <a:r>
              <a:rPr lang="en-US" sz="2400" dirty="0" smtClean="0"/>
              <a:t>Is it possible to alter shipping lanes (with minimal cost) such that ship-strikes are reduced?</a:t>
            </a:r>
          </a:p>
          <a:p>
            <a:pPr marL="0" indent="0">
              <a:buNone/>
            </a:pPr>
            <a:endParaRPr lang="en-US" sz="2400" dirty="0" smtClean="0"/>
          </a:p>
          <a:p>
            <a:pPr marL="0" indent="0">
              <a:buNone/>
            </a:pPr>
            <a:r>
              <a:rPr lang="en-US" sz="2400" dirty="0" smtClean="0"/>
              <a:t>(NOAA Office of Protected Resources)</a:t>
            </a:r>
            <a:endParaRPr lang="en-US" sz="2400" dirty="0"/>
          </a:p>
        </p:txBody>
      </p:sp>
      <p:pic>
        <p:nvPicPr>
          <p:cNvPr id="1026" name="Picture 2" descr="http://stellwagen.noaa.gov/images/sb_sci_tss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0442" y="1252855"/>
            <a:ext cx="5066003" cy="444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870278"/>
      </p:ext>
    </p:extLst>
  </p:cSld>
  <p:clrMapOvr>
    <a:masterClrMapping/>
  </p:clrMapOvr>
</p:sld>
</file>

<file path=ppt/theme/theme1.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GFAY_Cust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noaa_fisheries_presentation_template_final</Template>
  <TotalTime>3408</TotalTime>
  <Words>1990</Words>
  <Application>Microsoft Macintosh PowerPoint</Application>
  <PresentationFormat>On-screen Show (4:3)</PresentationFormat>
  <Paragraphs>348</Paragraphs>
  <Slides>53</Slides>
  <Notes>23</Notes>
  <HiddenSlides>1</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53</vt:i4>
      </vt:variant>
    </vt:vector>
  </HeadingPairs>
  <TitlesOfParts>
    <vt:vector size="57" baseType="lpstr">
      <vt:lpstr>NOAA Divider Slides</vt:lpstr>
      <vt:lpstr>NOAA Title Options</vt:lpstr>
      <vt:lpstr>GFAY_Custom</vt:lpstr>
      <vt:lpstr>Equation</vt:lpstr>
      <vt:lpstr>MAR 580: Models for Marine Ecosystem Based Management</vt:lpstr>
      <vt:lpstr>Simplified Schedule</vt:lpstr>
      <vt:lpstr>Today’s Outline</vt:lpstr>
      <vt:lpstr>k-means as special case of Expectation-Maximization algorithm</vt:lpstr>
      <vt:lpstr>PowerPoint Presentation</vt:lpstr>
      <vt:lpstr>EBM Definitions</vt:lpstr>
      <vt:lpstr>PowerPoint Presentation</vt:lpstr>
      <vt:lpstr>Spatial planning</vt:lpstr>
      <vt:lpstr>Right whales in Massachusetts, shipping lanes</vt:lpstr>
      <vt:lpstr>Tools for Marine Spatial Planning include static and dynamic models of ecosystem status and use.</vt:lpstr>
      <vt:lpstr>Marine spatial plans span multiple scales</vt:lpstr>
      <vt:lpstr>Systematic spatial planning</vt:lpstr>
      <vt:lpstr>Reserve Design Problem What determines conservation priority?</vt:lpstr>
      <vt:lpstr>Effective conservation plans are:</vt:lpstr>
      <vt:lpstr>Reserve design problem</vt:lpstr>
      <vt:lpstr>Reserve site selection hands-on exercise 1</vt:lpstr>
      <vt:lpstr>Reserve site selection</vt:lpstr>
      <vt:lpstr>Importance of boundary length</vt:lpstr>
      <vt:lpstr>Marxan (http://www.uq.edu.au/marxan/)</vt:lpstr>
      <vt:lpstr>How Marxan works</vt:lpstr>
      <vt:lpstr>PowerPoint Presentation</vt:lpstr>
      <vt:lpstr>Marxan algorithm employs simulated annealing</vt:lpstr>
      <vt:lpstr>Selection frequency</vt:lpstr>
      <vt:lpstr>Species penalty factor</vt:lpstr>
      <vt:lpstr>Using Marxan</vt:lpstr>
      <vt:lpstr>Input files</vt:lpstr>
      <vt:lpstr>Planning Region</vt:lpstr>
      <vt:lpstr>Gather conservation feature data</vt:lpstr>
      <vt:lpstr>PowerPoint Presentation</vt:lpstr>
      <vt:lpstr>Planning units</vt:lpstr>
      <vt:lpstr>Pu.dat</vt:lpstr>
      <vt:lpstr>Pu.dat</vt:lpstr>
      <vt:lpstr>Spec.dat</vt:lpstr>
      <vt:lpstr>Puvsp.dat</vt:lpstr>
      <vt:lpstr>Bound.dat</vt:lpstr>
      <vt:lpstr>Bound.dat</vt:lpstr>
      <vt:lpstr>Input.dat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use a decision support tool?</vt:lpstr>
      <vt:lpstr>PowerPoint Presentation</vt:lpstr>
      <vt:lpstr>Key Messages</vt:lpstr>
      <vt:lpstr>Marxan with Zones</vt:lpstr>
      <vt:lpstr>Key Messages</vt:lpstr>
      <vt:lpstr>Next time on Models for Marine EBM….</vt:lpstr>
      <vt:lpstr>Lab exercise -  MaRxan tutorial</vt:lpstr>
      <vt:lpstr>Assignment</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mar530:EBFM Lecture 1</dc:title>
  <dc:subject>Introduction, Course Mechanics, What is EBFM? </dc:subject>
  <dc:creator>Gavin Fay</dc:creator>
  <cp:keywords/>
  <dc:description/>
  <cp:lastModifiedBy>Gavin Fay</cp:lastModifiedBy>
  <cp:revision>375</cp:revision>
  <dcterms:created xsi:type="dcterms:W3CDTF">2014-06-04T00:44:42Z</dcterms:created>
  <dcterms:modified xsi:type="dcterms:W3CDTF">2016-03-11T15:17:14Z</dcterms:modified>
  <cp:category/>
</cp:coreProperties>
</file>